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6" r:id="rId1"/>
  </p:sldMasterIdLst>
  <p:notesMasterIdLst>
    <p:notesMasterId r:id="rId38"/>
  </p:notesMasterIdLst>
  <p:sldIdLst>
    <p:sldId id="256" r:id="rId2"/>
    <p:sldId id="367" r:id="rId3"/>
    <p:sldId id="368" r:id="rId4"/>
    <p:sldId id="369" r:id="rId5"/>
    <p:sldId id="387" r:id="rId6"/>
    <p:sldId id="370" r:id="rId7"/>
    <p:sldId id="393" r:id="rId8"/>
    <p:sldId id="394" r:id="rId9"/>
    <p:sldId id="398" r:id="rId10"/>
    <p:sldId id="401" r:id="rId11"/>
    <p:sldId id="395" r:id="rId12"/>
    <p:sldId id="397" r:id="rId13"/>
    <p:sldId id="399" r:id="rId14"/>
    <p:sldId id="400" r:id="rId15"/>
    <p:sldId id="402" r:id="rId16"/>
    <p:sldId id="403" r:id="rId17"/>
    <p:sldId id="372" r:id="rId18"/>
    <p:sldId id="404" r:id="rId19"/>
    <p:sldId id="373" r:id="rId20"/>
    <p:sldId id="405" r:id="rId21"/>
    <p:sldId id="406" r:id="rId22"/>
    <p:sldId id="374" r:id="rId23"/>
    <p:sldId id="375" r:id="rId24"/>
    <p:sldId id="408" r:id="rId25"/>
    <p:sldId id="409" r:id="rId26"/>
    <p:sldId id="410" r:id="rId27"/>
    <p:sldId id="412" r:id="rId28"/>
    <p:sldId id="413" r:id="rId29"/>
    <p:sldId id="414" r:id="rId30"/>
    <p:sldId id="415" r:id="rId31"/>
    <p:sldId id="416" r:id="rId32"/>
    <p:sldId id="418" r:id="rId33"/>
    <p:sldId id="419" r:id="rId34"/>
    <p:sldId id="417" r:id="rId35"/>
    <p:sldId id="420" r:id="rId36"/>
    <p:sldId id="421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</p:embeddedFont>
    <p:embeddedFont>
      <p:font typeface="Raleway Light" pitchFamily="2" charset="-52"/>
      <p:regular r:id="rId50"/>
    </p:embeddedFont>
    <p:embeddedFont>
      <p:font typeface="Raleway Medium" pitchFamily="2" charset="-52"/>
      <p:regular r:id="rId5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3C"/>
    <a:srgbClr val="209B20"/>
    <a:srgbClr val="7AC37A"/>
    <a:srgbClr val="247AB6"/>
    <a:srgbClr val="2A7EB8"/>
    <a:srgbClr val="1470B0"/>
    <a:srgbClr val="FF7903"/>
    <a:srgbClr val="FF7B06"/>
    <a:srgbClr val="2078B4"/>
    <a:srgbClr val="BCB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3158" autoAdjust="0"/>
  </p:normalViewPr>
  <p:slideViewPr>
    <p:cSldViewPr snapToGrid="0">
      <p:cViewPr varScale="1">
        <p:scale>
          <a:sx n="95" d="100"/>
          <a:sy n="95" d="100"/>
        </p:scale>
        <p:origin x="115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A5CC4-3519-46E8-BC7E-52AD9F49AB2D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6C55E-B941-47F9-9D16-AC3E1224B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35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33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19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651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635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023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4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82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314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899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76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73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336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32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874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220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98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840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30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815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715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505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60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265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017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767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73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9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0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0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856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2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5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797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344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255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90EBE-3B30-440F-8C4C-FEC0B0F32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73E5ADF-53F2-483E-8EEA-FB344C860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B2615E-B747-454C-AF9F-E4C0416C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1F4044-001B-4ACE-B18D-B43E46A8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02C93-C968-44F7-86D1-2156DBE3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7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0D658-91C3-4CB6-A164-E26E30AF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12CAD3-34DA-419B-903F-721B585C3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1885EC-A948-4AC0-985F-D5EB3875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E36F29-4273-48DA-B095-8BF8C78C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A29459-0EC2-422C-9381-AF1B11FC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22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0DE8EA-938E-4626-A65A-7CA8BB45A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88A8C6-5D37-4E11-8A9B-F3D01D96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42F95D-57C3-4CB3-BD3E-660AC040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9D024B-2462-4CF4-99E3-6688AF11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195C6-0C5A-447F-B763-9DE4ACD9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4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EBDDF-F0EB-42EC-8442-30499CFC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F574F-EBC1-4592-8194-20CD7B4CA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F9CBC8-4F18-4046-AC9F-433701CF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E24A43-A396-4FE9-8D81-F2BCF067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7EB699-F8CA-4764-8CBA-490F9DEA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71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B433A-6C26-4852-B44C-392F8A78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59BF6A-997E-4ECE-B9BC-672AD5A0A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C3C5CB-2885-4505-9B0E-181EA6BD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FCE31-2140-4FED-A27E-7A28B07D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48E718-362C-43DA-B1D1-5A3656E4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37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6C107-86F2-423B-A824-4AB23C2C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F07629-5B36-49E4-A11A-A41739E74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DF06D4-0A13-44F1-A7BE-4F5E5F2AD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F861DE-515D-4131-8C58-609357C7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1BF062-6DD0-4A6B-A613-11F45E04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8DEFB3-A73A-473F-A865-827DD15F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67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D5399-6CF9-4F02-BA1E-31624F77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4FE90E-E3C0-4733-9C09-52C9749A2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70012D-E4B7-49C7-BA94-1190C7ED9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E306B2-1908-415E-A4DC-73CE38C35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586A8B-535C-4E00-98A4-AA49D923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D0CBD1-A9BE-4FB1-9B18-58AB84D0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5EAD79C-360B-413C-ACC4-E3ADB51F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D58AF7-B418-4483-B70B-26C8BB54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06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E2D7E-FE58-4142-BCB7-4EFD4DAA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861B59-FB59-486C-9ABE-40A038FB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9A71D-1B5A-42E2-A0FD-C4B5048A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75D85C-388B-43D8-A9B6-F1DC669D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45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493109F-2FB6-48F8-A0FA-C7648672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FD4AD0D-181B-4E46-A1BB-9506D178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26BA4B-0238-4A24-B8A9-622ACAFD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34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208B7-14ED-431D-A829-B0C5B2CD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AD9CB-3223-48F6-B540-B70C46308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6B34BC-69C5-463D-942B-D353A14B0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0CE39B-B963-410F-A8E2-F0D55B75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042B77-F9D9-428A-9DD6-55D772AA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62D943-5F9F-4274-9232-E4FF9CE8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A9162-F4C7-423A-94FE-86A1E017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3DA7C1-6FB1-4D27-B150-F019DA35A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D3CF0A-B531-4EC9-847F-95427331E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E640C4-B4FD-4885-9C30-880887DD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11387-0049-4E07-B338-5896086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6A0C20-B1A3-4306-B9B0-13D83F03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40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30C90D-6B36-4547-B432-2D0F4AE5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56BEA6-93C4-4D27-9385-028D8B04E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1015B-0D60-46AC-9A5F-984BFA607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6EB37-68E9-4288-B734-E39E9DBCD3E2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E43036-F2B8-44CF-A6B6-B2A228034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263A84-5313-4CCB-965E-815406370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51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7%D0%B8%D1%81%D0%BB%D0%BE_%D1%81_%D0%BF%D0%BB%D0%B0%D0%B2%D0%B0%D1%8E%D1%89%D0%B5%D0%B9_%D0%B7%D0%B0%D0%BF%D1%8F%D1%82%D0%BE%D0%B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Na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stebin.com/raw/wHPYUV0N" TargetMode="Externa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NGgQTrGzxw7zkD1z6" TargetMode="External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E00670-70F7-415F-947F-0D5AB1D9FA56}"/>
              </a:ext>
            </a:extLst>
          </p:cNvPr>
          <p:cNvSpPr txBox="1"/>
          <p:nvPr/>
        </p:nvSpPr>
        <p:spPr>
          <a:xfrm>
            <a:off x="2409123" y="3243720"/>
            <a:ext cx="7373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>
                <a:latin typeface="+mj-lt"/>
              </a:rPr>
              <a:t>Базовая математика и библиотека </a:t>
            </a:r>
            <a:r>
              <a:rPr lang="en-US" sz="3200">
                <a:latin typeface="+mj-lt"/>
              </a:rPr>
              <a:t>numpy</a:t>
            </a:r>
            <a:endParaRPr lang="ru-RU" sz="3200"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3D24DE-BE2C-4451-88AE-3D043DDB0AC4}"/>
              </a:ext>
            </a:extLst>
          </p:cNvPr>
          <p:cNvSpPr/>
          <p:nvPr/>
        </p:nvSpPr>
        <p:spPr>
          <a:xfrm>
            <a:off x="2409124" y="3908395"/>
            <a:ext cx="7373750" cy="57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B3F7B-0BAC-4F6B-A912-C5A3712E52FA}"/>
              </a:ext>
            </a:extLst>
          </p:cNvPr>
          <p:cNvSpPr txBox="1"/>
          <p:nvPr/>
        </p:nvSpPr>
        <p:spPr>
          <a:xfrm>
            <a:off x="5366471" y="2843610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cap="all">
                <a:latin typeface="Raleway Light" pitchFamily="2" charset="-52"/>
              </a:rPr>
              <a:t>Вебинар </a:t>
            </a:r>
            <a:r>
              <a:rPr lang="ru-RU" sz="2000" cap="all">
                <a:latin typeface="+mj-lt"/>
              </a:rPr>
              <a:t>1</a:t>
            </a:r>
            <a:endParaRPr lang="ru-RU" cap="all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3394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1D0C8-246D-45D1-B6DF-B929F7496832}"/>
              </a:ext>
            </a:extLst>
          </p:cNvPr>
          <p:cNvSpPr txBox="1"/>
          <p:nvPr/>
        </p:nvSpPr>
        <p:spPr>
          <a:xfrm>
            <a:off x="3118807" y="407739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А что насчет вещественных чисел</a:t>
            </a:r>
            <a:r>
              <a:rPr lang="en-US">
                <a:solidFill>
                  <a:srgbClr val="008000"/>
                </a:solidFill>
                <a:latin typeface="Raleway Medium" pitchFamily="2" charset="-52"/>
              </a:rPr>
              <a:t>?</a:t>
            </a:r>
            <a:endParaRPr lang="ru-RU">
              <a:solidFill>
                <a:srgbClr val="008000"/>
              </a:solidFill>
              <a:latin typeface="Raleway Medium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EB06334-B94E-4F0C-8552-C01986B6B461}"/>
              </a:ext>
            </a:extLst>
          </p:cNvPr>
          <p:cNvSpPr/>
          <p:nvPr/>
        </p:nvSpPr>
        <p:spPr>
          <a:xfrm>
            <a:off x="3118807" y="840310"/>
            <a:ext cx="6646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Число с плавающей запятой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(тип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float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python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занимает 8 байт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D8E28C4-3C7D-419B-AAEC-14F24AD36994}"/>
              </a:ext>
            </a:extLst>
          </p:cNvPr>
          <p:cNvSpPr/>
          <p:nvPr/>
        </p:nvSpPr>
        <p:spPr>
          <a:xfrm>
            <a:off x="3118807" y="1209642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Свойства: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593B6-04D0-48A9-A975-3A3807C3D0BA}"/>
              </a:ext>
            </a:extLst>
          </p:cNvPr>
          <p:cNvSpPr txBox="1"/>
          <p:nvPr/>
        </p:nvSpPr>
        <p:spPr>
          <a:xfrm>
            <a:off x="3118807" y="1578974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Чем больше число по модулю, тем ниже точность (число знаков после запятой):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81D439-C274-483B-A751-68D3DA10FC35}"/>
              </a:ext>
            </a:extLst>
          </p:cNvPr>
          <p:cNvSpPr txBox="1"/>
          <p:nvPr/>
        </p:nvSpPr>
        <p:spPr>
          <a:xfrm>
            <a:off x="3430300" y="1917528"/>
            <a:ext cx="8276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1/3 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0.3333333333333333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(точность – 16 знаков после запятой)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1e15/3   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333333333333333.3 (точность – 1 знак после запятой)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1e2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/3   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3333333333333333?????? (точность до миллионов,</a:t>
            </a:r>
          </a:p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последние знаки неизвестны)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0B85AD9-4389-4984-BCD6-96CBAA8A13F6}"/>
              </a:ext>
            </a:extLst>
          </p:cNvPr>
          <p:cNvSpPr/>
          <p:nvPr/>
        </p:nvSpPr>
        <p:spPr>
          <a:xfrm>
            <a:off x="3430301" y="3074797"/>
            <a:ext cx="8195375" cy="14972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967524C-BA45-454B-856B-660EA5D6D503}"/>
              </a:ext>
            </a:extLst>
          </p:cNvPr>
          <p:cNvSpPr/>
          <p:nvPr/>
        </p:nvSpPr>
        <p:spPr>
          <a:xfrm>
            <a:off x="3510954" y="3178529"/>
            <a:ext cx="8013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Интересный факт: в программировании может существовать число, которое равно само</a:t>
            </a: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себе плюс единица: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2F02B-E11A-4E87-8501-EB68EA08DD4E}"/>
              </a:ext>
            </a:extLst>
          </p:cNvPr>
          <p:cNvSpPr txBox="1"/>
          <p:nvPr/>
        </p:nvSpPr>
        <p:spPr>
          <a:xfrm>
            <a:off x="3510954" y="3701749"/>
            <a:ext cx="8276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95E26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print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(1e2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            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напечатает: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1e+22</a:t>
            </a:r>
            <a:endParaRPr lang="ru-RU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solidFill>
                  <a:srgbClr val="795E26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print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(1e2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 + 1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          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напечатает: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1e+22</a:t>
            </a:r>
          </a:p>
          <a:p>
            <a:r>
              <a:rPr lang="en-US" sz="1400">
                <a:solidFill>
                  <a:srgbClr val="795E26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print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(1e2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 == 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e22 + 1)  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напечатает: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94498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1D0C8-246D-45D1-B6DF-B929F7496832}"/>
              </a:ext>
            </a:extLst>
          </p:cNvPr>
          <p:cNvSpPr txBox="1"/>
          <p:nvPr/>
        </p:nvSpPr>
        <p:spPr>
          <a:xfrm>
            <a:off x="3118807" y="407739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А что насчет вещественных чисел</a:t>
            </a:r>
            <a:r>
              <a:rPr lang="en-US">
                <a:solidFill>
                  <a:srgbClr val="008000"/>
                </a:solidFill>
                <a:latin typeface="Raleway Medium" pitchFamily="2" charset="-52"/>
              </a:rPr>
              <a:t>?</a:t>
            </a:r>
            <a:endParaRPr lang="ru-RU">
              <a:solidFill>
                <a:srgbClr val="008000"/>
              </a:solidFill>
              <a:latin typeface="Raleway Medium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EB06334-B94E-4F0C-8552-C01986B6B461}"/>
              </a:ext>
            </a:extLst>
          </p:cNvPr>
          <p:cNvSpPr/>
          <p:nvPr/>
        </p:nvSpPr>
        <p:spPr>
          <a:xfrm>
            <a:off x="3118807" y="840310"/>
            <a:ext cx="6646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Число с плавающей запятой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(тип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float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python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занимает 8 байт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D8E28C4-3C7D-419B-AAEC-14F24AD36994}"/>
              </a:ext>
            </a:extLst>
          </p:cNvPr>
          <p:cNvSpPr/>
          <p:nvPr/>
        </p:nvSpPr>
        <p:spPr>
          <a:xfrm>
            <a:off x="3118807" y="1209642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Свойства: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99EE4-723E-4DCC-AD28-FFD7813F9F33}"/>
              </a:ext>
            </a:extLst>
          </p:cNvPr>
          <p:cNvSpPr txBox="1"/>
          <p:nvPr/>
        </p:nvSpPr>
        <p:spPr>
          <a:xfrm>
            <a:off x="3118807" y="2994746"/>
            <a:ext cx="8686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Записывается с десятичной точкой: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F2537-4CF9-460F-A069-42FCDA5838E1}"/>
              </a:ext>
            </a:extLst>
          </p:cNvPr>
          <p:cNvSpPr txBox="1"/>
          <p:nvPr/>
        </p:nvSpPr>
        <p:spPr>
          <a:xfrm>
            <a:off x="3118807" y="4135203"/>
            <a:ext cx="9817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Может использоваться экспоненциальная форма записи, после символа «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записывается степень десятки: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8A2B21-B665-42FF-A6EA-9DE968C0DE49}"/>
              </a:ext>
            </a:extLst>
          </p:cNvPr>
          <p:cNvSpPr txBox="1"/>
          <p:nvPr/>
        </p:nvSpPr>
        <p:spPr>
          <a:xfrm>
            <a:off x="3430303" y="3333300"/>
            <a:ext cx="699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1.0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полная форма записи</a:t>
            </a:r>
          </a:p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сокращенная форма записи (равно 1.0)</a:t>
            </a:r>
          </a:p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.1  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сокращенная форма записи (равно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B8D4B2-A469-4F30-9727-CD2603B6AF04}"/>
              </a:ext>
            </a:extLst>
          </p:cNvPr>
          <p:cNvSpPr txBox="1"/>
          <p:nvPr/>
        </p:nvSpPr>
        <p:spPr>
          <a:xfrm>
            <a:off x="3430303" y="4690883"/>
            <a:ext cx="699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e6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1000000.0 (то есть 1*10</a:t>
            </a:r>
            <a:r>
              <a:rPr lang="ru-RU" baseline="300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-2.2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-0.0022 (то есть -2.2*10</a:t>
            </a:r>
            <a:r>
              <a:rPr lang="ru-RU" baseline="300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-3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C21DC6-0FAE-4B72-A0DA-F584076E588E}"/>
              </a:ext>
            </a:extLst>
          </p:cNvPr>
          <p:cNvSpPr txBox="1"/>
          <p:nvPr/>
        </p:nvSpPr>
        <p:spPr>
          <a:xfrm>
            <a:off x="3118807" y="5255408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Деление целых чисел дает вещественное число: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65ADC-038F-4C79-BDF6-D070B01A7885}"/>
              </a:ext>
            </a:extLst>
          </p:cNvPr>
          <p:cNvSpPr txBox="1"/>
          <p:nvPr/>
        </p:nvSpPr>
        <p:spPr>
          <a:xfrm>
            <a:off x="3430302" y="5593962"/>
            <a:ext cx="699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1/1 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1.0</a:t>
            </a:r>
          </a:p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1//1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1, операция целочисленного деления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72AFC-557E-477B-8AEE-1EB32C7EDB73}"/>
              </a:ext>
            </a:extLst>
          </p:cNvPr>
          <p:cNvSpPr txBox="1"/>
          <p:nvPr/>
        </p:nvSpPr>
        <p:spPr>
          <a:xfrm>
            <a:off x="3118807" y="1578974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Чем больше число по модулю, тем ниже точность (число знаков после запятой):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479AF5-0CAA-4525-B2EB-B0706A67658B}"/>
              </a:ext>
            </a:extLst>
          </p:cNvPr>
          <p:cNvSpPr txBox="1"/>
          <p:nvPr/>
        </p:nvSpPr>
        <p:spPr>
          <a:xfrm>
            <a:off x="3430300" y="1917528"/>
            <a:ext cx="8276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1/3 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0.3333333333333333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(точность – 16 знаков после запятой)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1e15/3   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333333333333333.3 (точность – 1 знак после запятой)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1e2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/3   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3333333333333333?????? (точность до миллионов,</a:t>
            </a:r>
          </a:p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последние знаки неизвестны)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BCA6A2-7C6F-43CF-8D1C-F826FFBC7278}"/>
              </a:ext>
            </a:extLst>
          </p:cNvPr>
          <p:cNvSpPr/>
          <p:nvPr/>
        </p:nvSpPr>
        <p:spPr>
          <a:xfrm>
            <a:off x="3118807" y="6212695"/>
            <a:ext cx="7550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Подробнее о формате: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ru.wikipedia.org/wiki/Число_с_плавающей_запятой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6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1D0C8-246D-45D1-B6DF-B929F7496832}"/>
              </a:ext>
            </a:extLst>
          </p:cNvPr>
          <p:cNvSpPr txBox="1"/>
          <p:nvPr/>
        </p:nvSpPr>
        <p:spPr>
          <a:xfrm>
            <a:off x="3118807" y="407739"/>
            <a:ext cx="561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Особенности арифметики с плавающей запятой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6FD30-8453-4A65-8A62-27B5000E4B15}"/>
              </a:ext>
            </a:extLst>
          </p:cNvPr>
          <p:cNvSpPr txBox="1"/>
          <p:nvPr/>
        </p:nvSpPr>
        <p:spPr>
          <a:xfrm>
            <a:off x="3118807" y="847409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деление числа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плавающей запятой на ноль выбрасывает исключение: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B2CE6-BC41-43DD-ADFA-873C1C538F3D}"/>
              </a:ext>
            </a:extLst>
          </p:cNvPr>
          <p:cNvSpPr txBox="1"/>
          <p:nvPr/>
        </p:nvSpPr>
        <p:spPr>
          <a:xfrm>
            <a:off x="3430301" y="1185963"/>
            <a:ext cx="699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1/0 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#ZeroDivisionError: division by zero</a:t>
            </a:r>
            <a:endParaRPr lang="ru-RU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AD976-7DA9-4830-A75C-627B5D1D8E35}"/>
              </a:ext>
            </a:extLst>
          </p:cNvPr>
          <p:cNvSpPr txBox="1"/>
          <p:nvPr/>
        </p:nvSpPr>
        <p:spPr>
          <a:xfrm>
            <a:off x="3118807" y="1614952"/>
            <a:ext cx="9817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сделано для защиты от ошибок, но это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нестандартное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 программировании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поведение! Многие другие языки программирования (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C, Java)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а также библиотека</a:t>
            </a:r>
          </a:p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(которую мы рассмотрим далее) позволяют делить числа с плавающей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запятой на 0. Как же это происходит?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3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1D0C8-246D-45D1-B6DF-B929F7496832}"/>
              </a:ext>
            </a:extLst>
          </p:cNvPr>
          <p:cNvSpPr txBox="1"/>
          <p:nvPr/>
        </p:nvSpPr>
        <p:spPr>
          <a:xfrm>
            <a:off x="3118807" y="407739"/>
            <a:ext cx="561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Особенности арифметики с плавающей запятой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6FD30-8453-4A65-8A62-27B5000E4B15}"/>
              </a:ext>
            </a:extLst>
          </p:cNvPr>
          <p:cNvSpPr txBox="1"/>
          <p:nvPr/>
        </p:nvSpPr>
        <p:spPr>
          <a:xfrm>
            <a:off x="3118807" y="847409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деление числа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плавающей запятой на ноль выбрасывает исключение: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B2CE6-BC41-43DD-ADFA-873C1C538F3D}"/>
              </a:ext>
            </a:extLst>
          </p:cNvPr>
          <p:cNvSpPr txBox="1"/>
          <p:nvPr/>
        </p:nvSpPr>
        <p:spPr>
          <a:xfrm>
            <a:off x="3430301" y="1185963"/>
            <a:ext cx="699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1/0 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#ZeroDivisionError: division by zero</a:t>
            </a:r>
            <a:endParaRPr lang="ru-RU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AD976-7DA9-4830-A75C-627B5D1D8E35}"/>
              </a:ext>
            </a:extLst>
          </p:cNvPr>
          <p:cNvSpPr txBox="1"/>
          <p:nvPr/>
        </p:nvSpPr>
        <p:spPr>
          <a:xfrm>
            <a:off x="3118807" y="1614952"/>
            <a:ext cx="9817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сделано для защиты от ошибок, но это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нестандартное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 программировании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поведение! Многие другие языки программирования (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C, Java)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а также библиотека</a:t>
            </a:r>
          </a:p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(которую мы рассмотрим далее) позволяют делить числа с плавающей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запятой на 0. Как же это происходит?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7D2941-8104-4D09-8EE1-FDB00CE88AB9}"/>
              </a:ext>
            </a:extLst>
          </p:cNvPr>
          <p:cNvSpPr txBox="1"/>
          <p:nvPr/>
        </p:nvSpPr>
        <p:spPr>
          <a:xfrm>
            <a:off x="3430301" y="2945200"/>
            <a:ext cx="981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Чтобы показать на примерах, нам придется забегая вперед изучить основы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numpy.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7DD9D6A-BBBD-4229-8064-2918B7CAA6FC}"/>
              </a:ext>
            </a:extLst>
          </p:cNvPr>
          <p:cNvSpPr/>
          <p:nvPr/>
        </p:nvSpPr>
        <p:spPr>
          <a:xfrm>
            <a:off x="3219290" y="2776824"/>
            <a:ext cx="8195375" cy="36734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0B3C6C-04D9-4C95-BD0F-2140EC30E882}"/>
              </a:ext>
            </a:extLst>
          </p:cNvPr>
          <p:cNvSpPr txBox="1"/>
          <p:nvPr/>
        </p:nvSpPr>
        <p:spPr>
          <a:xfrm>
            <a:off x="3430301" y="3654516"/>
            <a:ext cx="827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AF00DB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import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numpy </a:t>
            </a:r>
            <a:r>
              <a:rPr lang="en-US" sz="1400">
                <a:solidFill>
                  <a:srgbClr val="AF00DB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np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80AF12-18BF-4451-AF54-0C6A73E1C6D1}"/>
              </a:ext>
            </a:extLst>
          </p:cNvPr>
          <p:cNvSpPr txBox="1"/>
          <p:nvPr/>
        </p:nvSpPr>
        <p:spPr>
          <a:xfrm>
            <a:off x="3430301" y="4481717"/>
            <a:ext cx="827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X = 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создали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numpy-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массив из трех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float-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чисел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solidFill>
                  <a:srgbClr val="795E26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print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(X, X.dtype)            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напечатает: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[1. 2. 3.] float64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29A6C4-54CE-4B30-AA04-407C71FBDA67}"/>
              </a:ext>
            </a:extLst>
          </p:cNvPr>
          <p:cNvSpPr txBox="1"/>
          <p:nvPr/>
        </p:nvSpPr>
        <p:spPr>
          <a:xfrm>
            <a:off x="3430301" y="3958497"/>
            <a:ext cx="827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X = 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  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создали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numpy-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массив из трех целых чисел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solidFill>
                  <a:srgbClr val="795E26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print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(X, X.dtype)            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напечатает: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[1 2 3] int64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3B8661-908D-4DF6-8EA9-88BC05712C6E}"/>
              </a:ext>
            </a:extLst>
          </p:cNvPr>
          <p:cNvSpPr txBox="1"/>
          <p:nvPr/>
        </p:nvSpPr>
        <p:spPr>
          <a:xfrm>
            <a:off x="3430301" y="5536140"/>
            <a:ext cx="8276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X = 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],</a:t>
            </a:r>
            <a:endParaRPr lang="ru-RU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        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dtype=np.float32)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явно указываем какой тип нам нужен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solidFill>
                  <a:srgbClr val="795E26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print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(X, X.dtype)            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напечатает: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[1. 2. 3.] float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32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547704-F38E-41CF-802C-1F5BEF52038E}"/>
              </a:ext>
            </a:extLst>
          </p:cNvPr>
          <p:cNvSpPr txBox="1"/>
          <p:nvPr/>
        </p:nvSpPr>
        <p:spPr>
          <a:xfrm>
            <a:off x="3430301" y="3262971"/>
            <a:ext cx="981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 –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библиотека для работы с массивами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чисел (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np.array):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D62DCA-34E4-4B1F-BC43-C5AC654AD59C}"/>
              </a:ext>
            </a:extLst>
          </p:cNvPr>
          <p:cNvSpPr txBox="1"/>
          <p:nvPr/>
        </p:nvSpPr>
        <p:spPr>
          <a:xfrm>
            <a:off x="3430301" y="5001141"/>
            <a:ext cx="827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X = 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</a:t>
            </a:r>
            <a:endParaRPr lang="ru-RU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solidFill>
                  <a:srgbClr val="795E26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print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(X, X.dtype)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какой тип массива будет?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1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1D0C8-246D-45D1-B6DF-B929F7496832}"/>
              </a:ext>
            </a:extLst>
          </p:cNvPr>
          <p:cNvSpPr txBox="1"/>
          <p:nvPr/>
        </p:nvSpPr>
        <p:spPr>
          <a:xfrm>
            <a:off x="3118807" y="407739"/>
            <a:ext cx="561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Особенности арифметики с плавающей запятой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6FD30-8453-4A65-8A62-27B5000E4B15}"/>
              </a:ext>
            </a:extLst>
          </p:cNvPr>
          <p:cNvSpPr txBox="1"/>
          <p:nvPr/>
        </p:nvSpPr>
        <p:spPr>
          <a:xfrm>
            <a:off x="3118807" y="847409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деление числа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плавающей запятой на ноль выбрасывает исключение: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B2CE6-BC41-43DD-ADFA-873C1C538F3D}"/>
              </a:ext>
            </a:extLst>
          </p:cNvPr>
          <p:cNvSpPr txBox="1"/>
          <p:nvPr/>
        </p:nvSpPr>
        <p:spPr>
          <a:xfrm>
            <a:off x="3430301" y="1185963"/>
            <a:ext cx="699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1/0 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#ZeroDivisionError: division by zero</a:t>
            </a:r>
            <a:endParaRPr lang="ru-RU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AD976-7DA9-4830-A75C-627B5D1D8E35}"/>
              </a:ext>
            </a:extLst>
          </p:cNvPr>
          <p:cNvSpPr txBox="1"/>
          <p:nvPr/>
        </p:nvSpPr>
        <p:spPr>
          <a:xfrm>
            <a:off x="3118807" y="1614952"/>
            <a:ext cx="9817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сделано для защиты от ошибок, но это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нестандартное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 программировании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поведение! Многие другие языки программирования (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C, Java)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а также библиотека</a:t>
            </a:r>
          </a:p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(которую мы рассмотрим далее) позволяют делить числа с плавающей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запятой на 0. Как же это происходит?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7D2941-8104-4D09-8EE1-FDB00CE88AB9}"/>
              </a:ext>
            </a:extLst>
          </p:cNvPr>
          <p:cNvSpPr txBox="1"/>
          <p:nvPr/>
        </p:nvSpPr>
        <p:spPr>
          <a:xfrm>
            <a:off x="3430301" y="2945200"/>
            <a:ext cx="981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Тип float в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 (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также в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C++, Java, …)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может принимать дополнительные значения: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7DD9D6A-BBBD-4229-8064-2918B7CAA6FC}"/>
              </a:ext>
            </a:extLst>
          </p:cNvPr>
          <p:cNvSpPr/>
          <p:nvPr/>
        </p:nvSpPr>
        <p:spPr>
          <a:xfrm>
            <a:off x="3219290" y="2776824"/>
            <a:ext cx="8235831" cy="36734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26039ED-B116-4374-A706-FEAB9F15AAED}"/>
              </a:ext>
            </a:extLst>
          </p:cNvPr>
          <p:cNvSpPr/>
          <p:nvPr/>
        </p:nvSpPr>
        <p:spPr>
          <a:xfrm>
            <a:off x="3430301" y="3254333"/>
            <a:ext cx="7411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 (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означает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Infinity,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«бесконечность»)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2F60079-02C9-4F88-81AE-F507A3578850}"/>
              </a:ext>
            </a:extLst>
          </p:cNvPr>
          <p:cNvSpPr/>
          <p:nvPr/>
        </p:nvSpPr>
        <p:spPr>
          <a:xfrm>
            <a:off x="3430301" y="3562110"/>
            <a:ext cx="7411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означает «минус бесконечность»)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9FEB583-0709-4E79-9DDB-83295FCC4757}"/>
              </a:ext>
            </a:extLst>
          </p:cNvPr>
          <p:cNvSpPr/>
          <p:nvPr/>
        </p:nvSpPr>
        <p:spPr>
          <a:xfrm>
            <a:off x="3430301" y="3869887"/>
            <a:ext cx="7411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(Not-a-Number,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«неопределенность»)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D7B264-3CD5-4FB8-8F00-A533142C606C}"/>
              </a:ext>
            </a:extLst>
          </p:cNvPr>
          <p:cNvSpPr txBox="1"/>
          <p:nvPr/>
        </p:nvSpPr>
        <p:spPr>
          <a:xfrm>
            <a:off x="3500639" y="4812264"/>
            <a:ext cx="827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0.0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/ 0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результат: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[inf nan]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B6A383-9256-4020-85F6-8E3733B87508}"/>
              </a:ext>
            </a:extLst>
          </p:cNvPr>
          <p:cNvSpPr txBox="1"/>
          <p:nvPr/>
        </p:nvSpPr>
        <p:spPr>
          <a:xfrm>
            <a:off x="3430301" y="4196710"/>
            <a:ext cx="981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Основные правила: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2745ADA-98EF-4BAE-8019-057D08EE5A56}"/>
              </a:ext>
            </a:extLst>
          </p:cNvPr>
          <p:cNvSpPr/>
          <p:nvPr/>
        </p:nvSpPr>
        <p:spPr>
          <a:xfrm>
            <a:off x="3500639" y="4504487"/>
            <a:ext cx="7411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Деление на ноль дает бесконечность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 0/0 дает неопределенность)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47E02EE-3AB8-45E3-A3DB-84FE07D93FF0}"/>
              </a:ext>
            </a:extLst>
          </p:cNvPr>
          <p:cNvSpPr/>
          <p:nvPr/>
        </p:nvSpPr>
        <p:spPr>
          <a:xfrm>
            <a:off x="3500639" y="5120041"/>
            <a:ext cx="7411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Бесконечность, умноженная на ноль, дает неопределенность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BCB46-3B4A-435E-A865-30843B64FF52}"/>
              </a:ext>
            </a:extLst>
          </p:cNvPr>
          <p:cNvSpPr txBox="1"/>
          <p:nvPr/>
        </p:nvSpPr>
        <p:spPr>
          <a:xfrm>
            <a:off x="3500639" y="5427818"/>
            <a:ext cx="827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np.inf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* 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 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результат: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[nan]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3077217-76FD-4DBB-AB11-06978FC9D439}"/>
              </a:ext>
            </a:extLst>
          </p:cNvPr>
          <p:cNvSpPr/>
          <p:nvPr/>
        </p:nvSpPr>
        <p:spPr>
          <a:xfrm>
            <a:off x="3500639" y="5735595"/>
            <a:ext cx="7411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Любые операции с неопределенностью дают неопределенность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49205-DC63-485D-A002-FA11B9AA1183}"/>
              </a:ext>
            </a:extLst>
          </p:cNvPr>
          <p:cNvSpPr txBox="1"/>
          <p:nvPr/>
        </p:nvSpPr>
        <p:spPr>
          <a:xfrm>
            <a:off x="3500639" y="6043372"/>
            <a:ext cx="827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+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np.nan       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результат: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[nan]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F8199A9-1201-428D-94F9-0345BE5996ED}"/>
              </a:ext>
            </a:extLst>
          </p:cNvPr>
          <p:cNvSpPr/>
          <p:nvPr/>
        </p:nvSpPr>
        <p:spPr>
          <a:xfrm>
            <a:off x="8289885" y="3378159"/>
            <a:ext cx="2763297" cy="8620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3DF231-BDDD-485E-BC1C-A5CB2DC1AF27}"/>
              </a:ext>
            </a:extLst>
          </p:cNvPr>
          <p:cNvSpPr txBox="1"/>
          <p:nvPr/>
        </p:nvSpPr>
        <p:spPr>
          <a:xfrm>
            <a:off x="8402324" y="3467755"/>
            <a:ext cx="30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Подробности: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1FDE73-530E-4BDB-8C3F-6F5A27F4C1F9}"/>
              </a:ext>
            </a:extLst>
          </p:cNvPr>
          <p:cNvSpPr txBox="1"/>
          <p:nvPr/>
        </p:nvSpPr>
        <p:spPr>
          <a:xfrm>
            <a:off x="8402323" y="3777522"/>
            <a:ext cx="30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ru.wikipedia.org/wiki/NaN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074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1D0C8-246D-45D1-B6DF-B929F7496832}"/>
              </a:ext>
            </a:extLst>
          </p:cNvPr>
          <p:cNvSpPr txBox="1"/>
          <p:nvPr/>
        </p:nvSpPr>
        <p:spPr>
          <a:xfrm>
            <a:off x="3118807" y="407739"/>
            <a:ext cx="561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Особенности арифметики с плавающей запятой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6FD30-8453-4A65-8A62-27B5000E4B15}"/>
              </a:ext>
            </a:extLst>
          </p:cNvPr>
          <p:cNvSpPr txBox="1"/>
          <p:nvPr/>
        </p:nvSpPr>
        <p:spPr>
          <a:xfrm>
            <a:off x="3118807" y="847409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деление числа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плавающей запятой на ноль выбрасывает исключение: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B2CE6-BC41-43DD-ADFA-873C1C538F3D}"/>
              </a:ext>
            </a:extLst>
          </p:cNvPr>
          <p:cNvSpPr txBox="1"/>
          <p:nvPr/>
        </p:nvSpPr>
        <p:spPr>
          <a:xfrm>
            <a:off x="3430301" y="1185963"/>
            <a:ext cx="699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1/0 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#ZeroDivisionError: division by zero</a:t>
            </a:r>
            <a:endParaRPr lang="ru-RU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AD976-7DA9-4830-A75C-627B5D1D8E35}"/>
              </a:ext>
            </a:extLst>
          </p:cNvPr>
          <p:cNvSpPr txBox="1"/>
          <p:nvPr/>
        </p:nvSpPr>
        <p:spPr>
          <a:xfrm>
            <a:off x="3118807" y="1614952"/>
            <a:ext cx="9817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сделано для защиты от ошибок, но это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нестандартное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 программировании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поведение! Многие другие языки программирования (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C, Java)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а также библиотека</a:t>
            </a:r>
          </a:p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(которую мы рассмотрим далее) позволяют делить числа с плавающей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запятой на 0. Как же это происходит?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7D2941-8104-4D09-8EE1-FDB00CE88AB9}"/>
              </a:ext>
            </a:extLst>
          </p:cNvPr>
          <p:cNvSpPr txBox="1"/>
          <p:nvPr/>
        </p:nvSpPr>
        <p:spPr>
          <a:xfrm>
            <a:off x="3430301" y="2945200"/>
            <a:ext cx="981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мы получили данные о 5 автомобилях.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7DD9D6A-BBBD-4229-8064-2918B7CAA6FC}"/>
              </a:ext>
            </a:extLst>
          </p:cNvPr>
          <p:cNvSpPr/>
          <p:nvPr/>
        </p:nvSpPr>
        <p:spPr>
          <a:xfrm>
            <a:off x="3219290" y="2776824"/>
            <a:ext cx="8235831" cy="36734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B6A383-9256-4020-85F6-8E3733B87508}"/>
              </a:ext>
            </a:extLst>
          </p:cNvPr>
          <p:cNvSpPr txBox="1"/>
          <p:nvPr/>
        </p:nvSpPr>
        <p:spPr>
          <a:xfrm>
            <a:off x="3430301" y="3252977"/>
            <a:ext cx="981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Пробег (км):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49205-DC63-485D-A002-FA11B9AA1183}"/>
              </a:ext>
            </a:extLst>
          </p:cNvPr>
          <p:cNvSpPr txBox="1"/>
          <p:nvPr/>
        </p:nvSpPr>
        <p:spPr>
          <a:xfrm>
            <a:off x="3430301" y="3560754"/>
            <a:ext cx="827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mileage = np.array([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0.0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0000.0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10000.0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500.0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150000.0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3F219F-D3CD-451D-A6DC-EABAD06C832B}"/>
              </a:ext>
            </a:extLst>
          </p:cNvPr>
          <p:cNvSpPr txBox="1"/>
          <p:nvPr/>
        </p:nvSpPr>
        <p:spPr>
          <a:xfrm>
            <a:off x="3430301" y="3868531"/>
            <a:ext cx="981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Время владения (лет, округленно до целых):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E2232B-20E9-4519-88AD-B08AAC4A2703}"/>
              </a:ext>
            </a:extLst>
          </p:cNvPr>
          <p:cNvSpPr txBox="1"/>
          <p:nvPr/>
        </p:nvSpPr>
        <p:spPr>
          <a:xfrm>
            <a:off x="3430301" y="4176308"/>
            <a:ext cx="827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age = np.array([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1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0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5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AEE122-C51A-4CC7-9F48-3A2EAFC10701}"/>
              </a:ext>
            </a:extLst>
          </p:cNvPr>
          <p:cNvSpPr txBox="1"/>
          <p:nvPr/>
        </p:nvSpPr>
        <p:spPr>
          <a:xfrm>
            <a:off x="3430301" y="4484085"/>
            <a:ext cx="981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Попробуем посчитать среднегодовой пробег за время владения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этого поделим</a:t>
            </a:r>
          </a:p>
          <a:p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mileage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(массивы в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делятся друг на друга поэлементно):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DF224F-55A8-4DFC-8CE5-0D4F42D065F9}"/>
              </a:ext>
            </a:extLst>
          </p:cNvPr>
          <p:cNvSpPr txBox="1"/>
          <p:nvPr/>
        </p:nvSpPr>
        <p:spPr>
          <a:xfrm>
            <a:off x="3430301" y="5032926"/>
            <a:ext cx="827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ratio = mileage/age     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получится: </a:t>
            </a:r>
            <a:r>
              <a:rPr lang="sv-SE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sv-SE" sz="1400" b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nan</a:t>
            </a:r>
            <a:r>
              <a:rPr lang="sv-SE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10000. 10000.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sv-SE" sz="1400" b="1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inf</a:t>
            </a:r>
            <a:r>
              <a:rPr lang="sv-SE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30000.]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DAF6DC-3D09-4ACD-A6A4-A02787538139}"/>
              </a:ext>
            </a:extLst>
          </p:cNvPr>
          <p:cNvSpPr txBox="1"/>
          <p:nvPr/>
        </p:nvSpPr>
        <p:spPr>
          <a:xfrm>
            <a:off x="3430301" y="5364260"/>
            <a:ext cx="981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полученном массиве есть значения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Inf.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За такими ситуациями нужно следить: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4FEF37-2191-4130-9900-D4F81968BBA2}"/>
              </a:ext>
            </a:extLst>
          </p:cNvPr>
          <p:cNvSpPr txBox="1"/>
          <p:nvPr/>
        </p:nvSpPr>
        <p:spPr>
          <a:xfrm>
            <a:off x="3430301" y="5672037"/>
            <a:ext cx="8276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np.isnan(ratio).any()  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True –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проверка на наличие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NaN</a:t>
            </a:r>
            <a:endParaRPr lang="ru-RU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np.isfinite(ratio).all()  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False –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проверка на отсутствие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Nan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и ±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Inf</a:t>
            </a:r>
          </a:p>
          <a:p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32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84FEF37-2191-4130-9900-D4F81968BBA2}"/>
              </a:ext>
            </a:extLst>
          </p:cNvPr>
          <p:cNvSpPr txBox="1"/>
          <p:nvPr/>
        </p:nvSpPr>
        <p:spPr>
          <a:xfrm>
            <a:off x="3430301" y="5672037"/>
            <a:ext cx="8276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np.isnan(ratio).any()  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True –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проверка на наличие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NaN</a:t>
            </a:r>
            <a:endParaRPr lang="ru-RU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np.isfinite(ratio).all()  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False –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проверка на отсутствие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Nan 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и ±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Inf</a:t>
            </a:r>
          </a:p>
          <a:p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BE8C0B9-893B-4D92-83D4-28DED8EF24B8}"/>
              </a:ext>
            </a:extLst>
          </p:cNvPr>
          <p:cNvSpPr/>
          <p:nvPr/>
        </p:nvSpPr>
        <p:spPr>
          <a:xfrm>
            <a:off x="4692580" y="447298"/>
            <a:ext cx="7070692" cy="511948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CD7205-54C6-4B3C-891B-059973A9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6313">
            <a:off x="2290991" y="3453331"/>
            <a:ext cx="3011817" cy="9920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E077AD-2845-4F68-9102-9C619ABFDA1C}"/>
              </a:ext>
            </a:extLst>
          </p:cNvPr>
          <p:cNvSpPr txBox="1"/>
          <p:nvPr/>
        </p:nvSpPr>
        <p:spPr>
          <a:xfrm>
            <a:off x="4857172" y="679044"/>
            <a:ext cx="5785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Такие команды не нужно заучивать.</a:t>
            </a:r>
          </a:p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Поисковик – основной инструмент программиста.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4F64A4-3B7D-4AAC-858B-616EA3F91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427" y="1379738"/>
            <a:ext cx="4623079" cy="35493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F9506-2A12-4B80-A2D3-5691C5EF2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51" y="3668742"/>
            <a:ext cx="4779147" cy="1314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C22E7D7-EAFF-4C18-BCED-E9DEF613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87582" flipV="1">
            <a:off x="9179838" y="2806157"/>
            <a:ext cx="1083539" cy="4107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ACB3F62-B5F8-4D2B-96FB-3E77D8344685}"/>
              </a:ext>
            </a:extLst>
          </p:cNvPr>
          <p:cNvSpPr txBox="1"/>
          <p:nvPr/>
        </p:nvSpPr>
        <p:spPr>
          <a:xfrm>
            <a:off x="4951698" y="5136608"/>
            <a:ext cx="6008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</a:rPr>
              <a:t>*</a:t>
            </a:r>
            <a:r>
              <a:rPr lang="ru-RU" sz="1400">
                <a:solidFill>
                  <a:srgbClr val="008000"/>
                </a:solidFill>
                <a:latin typeface="Raleway Medium" pitchFamily="2" charset="-52"/>
              </a:rPr>
              <a:t>Если не находите ответ, попробуйте переформулировать запрос.</a:t>
            </a:r>
          </a:p>
        </p:txBody>
      </p:sp>
    </p:spTree>
    <p:extLst>
      <p:ext uri="{BB962C8B-B14F-4D97-AF65-F5344CB8AC3E}">
        <p14:creationId xmlns:p14="http://schemas.microsoft.com/office/powerpoint/2010/main" val="348202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60010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E7C186-57EE-4FC0-80EC-ADBF5FBD4AD0}"/>
              </a:ext>
            </a:extLst>
          </p:cNvPr>
          <p:cNvSpPr txBox="1"/>
          <p:nvPr/>
        </p:nvSpPr>
        <p:spPr>
          <a:xfrm>
            <a:off x="3118807" y="47097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Что такое вектор?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4F2B9-790A-4FA1-B287-CC5605FA0674}"/>
              </a:ext>
            </a:extLst>
          </p:cNvPr>
          <p:cNvSpPr txBox="1"/>
          <p:nvPr/>
        </p:nvSpPr>
        <p:spPr>
          <a:xfrm>
            <a:off x="3118807" y="940793"/>
            <a:ext cx="9817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 (в программировании)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это последовательность чисел фиксированного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размера.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scientist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работает с данными, данных как правило много, и внутри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программы данные представлены в виде векторов или таблиц.</a:t>
            </a:r>
            <a:endParaRPr lang="ru-RU" sz="1600"/>
          </a:p>
          <a:p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F5F76-A544-41C8-830B-D87438964061}"/>
              </a:ext>
            </a:extLst>
          </p:cNvPr>
          <p:cNvSpPr txBox="1"/>
          <p:nvPr/>
        </p:nvSpPr>
        <p:spPr>
          <a:xfrm>
            <a:off x="3118807" y="1781461"/>
            <a:ext cx="981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 (в математике)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элемент векторного пространства. Это близко к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школьному геометрическому определению вектора как «стрелки». Это материал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следующего вебинара по линейной алгебре.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471D4-E83A-4D15-87C4-3047EEB68656}"/>
              </a:ext>
            </a:extLst>
          </p:cNvPr>
          <p:cNvSpPr txBox="1"/>
          <p:nvPr/>
        </p:nvSpPr>
        <p:spPr>
          <a:xfrm>
            <a:off x="3118807" y="2674013"/>
            <a:ext cx="558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Почему эти два определения – не одно и то же?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EA3A2-9B3B-405D-BEC6-F27A548D7111}"/>
              </a:ext>
            </a:extLst>
          </p:cNvPr>
          <p:cNvSpPr txBox="1"/>
          <p:nvPr/>
        </p:nvSpPr>
        <p:spPr>
          <a:xfrm>
            <a:off x="3118807" y="3104900"/>
            <a:ext cx="878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Например, скорость физического тела – это вектор с математической точки зрения. Конкретные числовые значения зависят от выбранной системы координат, но сам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 как математическая сущность от этого не меняется.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61AF32-C9A4-4B6D-94E5-6EC0A89C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32" y="4295375"/>
            <a:ext cx="2284769" cy="2151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1CD88-93D4-494D-9AD1-9BD4C5F16B61}"/>
              </a:ext>
            </a:extLst>
          </p:cNvPr>
          <p:cNvSpPr txBox="1"/>
          <p:nvPr/>
        </p:nvSpPr>
        <p:spPr>
          <a:xfrm>
            <a:off x="6095999" y="4633929"/>
            <a:ext cx="5955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вектор скорости машины записать двумя числами?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D9CAE-CD05-4616-A2F8-097A7800BBDA}"/>
              </a:ext>
            </a:extLst>
          </p:cNvPr>
          <p:cNvSpPr txBox="1"/>
          <p:nvPr/>
        </p:nvSpPr>
        <p:spPr>
          <a:xfrm>
            <a:off x="6096000" y="4295375"/>
            <a:ext cx="5811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Машина едет со скоростью 50 км/ч.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DCB11-3013-4C1A-BE28-19B1BA645FE6}"/>
              </a:ext>
            </a:extLst>
          </p:cNvPr>
          <p:cNvSpPr txBox="1"/>
          <p:nvPr/>
        </p:nvSpPr>
        <p:spPr>
          <a:xfrm>
            <a:off x="6096000" y="4972483"/>
            <a:ext cx="581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Вариант 1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координатные оси направлены на север 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запад. Вектор скорости: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35, 35)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BD108-0185-4BB6-B9A1-83566B6FD334}"/>
              </a:ext>
            </a:extLst>
          </p:cNvPr>
          <p:cNvSpPr txBox="1"/>
          <p:nvPr/>
        </p:nvSpPr>
        <p:spPr>
          <a:xfrm>
            <a:off x="6096000" y="5557258"/>
            <a:ext cx="581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Вариант 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координатные оси направлены параллельно и перпендикулярно дороге. Вектор скорости: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(50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7B1CB-F0B5-41C8-B44C-D3B13810CB5A}"/>
              </a:ext>
            </a:extLst>
          </p:cNvPr>
          <p:cNvSpPr txBox="1"/>
          <p:nvPr/>
        </p:nvSpPr>
        <p:spPr>
          <a:xfrm>
            <a:off x="6095999" y="6142033"/>
            <a:ext cx="5811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Числа получаются разные, но вектор один и тот же.</a:t>
            </a:r>
          </a:p>
        </p:txBody>
      </p:sp>
    </p:spTree>
    <p:extLst>
      <p:ext uri="{BB962C8B-B14F-4D97-AF65-F5344CB8AC3E}">
        <p14:creationId xmlns:p14="http://schemas.microsoft.com/office/powerpoint/2010/main" val="1123997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E7C186-57EE-4FC0-80EC-ADBF5FBD4AD0}"/>
              </a:ext>
            </a:extLst>
          </p:cNvPr>
          <p:cNvSpPr txBox="1"/>
          <p:nvPr/>
        </p:nvSpPr>
        <p:spPr>
          <a:xfrm>
            <a:off x="3118807" y="470978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Виды последовательностей в </a:t>
            </a:r>
            <a:r>
              <a:rPr lang="en-US">
                <a:solidFill>
                  <a:srgbClr val="008000"/>
                </a:solidFill>
                <a:latin typeface="Raleway Medium" pitchFamily="2" charset="-52"/>
              </a:rPr>
              <a:t>python</a:t>
            </a:r>
            <a:endParaRPr lang="ru-RU">
              <a:solidFill>
                <a:srgbClr val="008000"/>
              </a:solidFill>
              <a:latin typeface="Raleway Medium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4F2B9-790A-4FA1-B287-CC5605FA0674}"/>
              </a:ext>
            </a:extLst>
          </p:cNvPr>
          <p:cNvSpPr txBox="1"/>
          <p:nvPr/>
        </p:nvSpPr>
        <p:spPr>
          <a:xfrm>
            <a:off x="3118807" y="940793"/>
            <a:ext cx="981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Tuple (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кортеж)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неизменяемая последовательность элементов. В математике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кортежем тоже называется упорядоченная последовательность элементов.</a:t>
            </a:r>
            <a:endParaRPr lang="ru-RU" sz="1600"/>
          </a:p>
          <a:p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F5F76-A544-41C8-830B-D87438964061}"/>
              </a:ext>
            </a:extLst>
          </p:cNvPr>
          <p:cNvSpPr txBox="1"/>
          <p:nvPr/>
        </p:nvSpPr>
        <p:spPr>
          <a:xfrm>
            <a:off x="3118807" y="1943355"/>
            <a:ext cx="9817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(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список)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последовательность элементов, в которой можно менять, удалять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добавлять элементы.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E8CE7-3FF7-4F98-A6D2-2E79204F421C}"/>
              </a:ext>
            </a:extLst>
          </p:cNvPr>
          <p:cNvSpPr txBox="1"/>
          <p:nvPr/>
        </p:nvSpPr>
        <p:spPr>
          <a:xfrm>
            <a:off x="3400161" y="1541999"/>
            <a:ext cx="827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None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"abc"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5EABA-1EA4-4128-95FC-04C498ED454C}"/>
              </a:ext>
            </a:extLst>
          </p:cNvPr>
          <p:cNvSpPr txBox="1"/>
          <p:nvPr/>
        </p:nvSpPr>
        <p:spPr>
          <a:xfrm>
            <a:off x="3400161" y="2528130"/>
            <a:ext cx="827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None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"abc"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84C51-90DA-4265-ADEF-53EAF778CEF5}"/>
              </a:ext>
            </a:extLst>
          </p:cNvPr>
          <p:cNvSpPr txBox="1"/>
          <p:nvPr/>
        </p:nvSpPr>
        <p:spPr>
          <a:xfrm>
            <a:off x="3118807" y="2866684"/>
            <a:ext cx="8788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Считать их векторами или нет – дело вкуса. Зависит от того, как вы их будете применять. Кортежи и списки могут хранить не только числа.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5B8870-7C1C-45C1-83F7-7C428FB68885}"/>
              </a:ext>
            </a:extLst>
          </p:cNvPr>
          <p:cNvSpPr txBox="1"/>
          <p:nvPr/>
        </p:nvSpPr>
        <p:spPr>
          <a:xfrm>
            <a:off x="3118807" y="3497625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Одномерные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numpy-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массивы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имеют фиксированный тип данных.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9D6A5-38D5-478F-B098-844A830D9FB6}"/>
              </a:ext>
            </a:extLst>
          </p:cNvPr>
          <p:cNvSpPr txBox="1"/>
          <p:nvPr/>
        </p:nvSpPr>
        <p:spPr>
          <a:xfrm>
            <a:off x="3400161" y="3882345"/>
            <a:ext cx="827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np.array([</a:t>
            </a:r>
            <a:r>
              <a:rPr lang="en-US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E6C222-F50E-46B1-9B35-A12B31395CC0}"/>
              </a:ext>
            </a:extLst>
          </p:cNvPr>
          <p:cNvSpPr txBox="1"/>
          <p:nvPr/>
        </p:nvSpPr>
        <p:spPr>
          <a:xfrm>
            <a:off x="3118807" y="4267065"/>
            <a:ext cx="878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Перечисленные структуры данных имеют разные программные свойства!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D6FF08-FC12-4EB3-9EA4-42E99BC82B8A}"/>
              </a:ext>
            </a:extLst>
          </p:cNvPr>
          <p:cNvSpPr txBox="1"/>
          <p:nvPr/>
        </p:nvSpPr>
        <p:spPr>
          <a:xfrm>
            <a:off x="3400161" y="4651785"/>
            <a:ext cx="8507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сложение списков – конкатенация (склейка)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+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==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  <a:endParaRPr lang="ru-RU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чтобы сложить списки поэлементно нужно использовать особые конструкции:</a:t>
            </a:r>
          </a:p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[a+b </a:t>
            </a:r>
            <a:r>
              <a:rPr lang="en-US" sz="1400">
                <a:solidFill>
                  <a:srgbClr val="AF00DB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a, b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solidFill>
                  <a:srgbClr val="795E26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zip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], 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])]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==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932B6B-A418-4744-A250-BE286AC44963}"/>
              </a:ext>
            </a:extLst>
          </p:cNvPr>
          <p:cNvSpPr txBox="1"/>
          <p:nvPr/>
        </p:nvSpPr>
        <p:spPr>
          <a:xfrm>
            <a:off x="3400161" y="5652058"/>
            <a:ext cx="8276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сложение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numpy-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массивов выполняется поэлементно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+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дает: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np.array([2, 3])</a:t>
            </a:r>
          </a:p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для конкатенации 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ru-RU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-массивов существуют специальные операции:</a:t>
            </a:r>
            <a:endParaRPr lang="en-US" sz="14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np.concatenate((np.array([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]), np.array([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>
                <a:solidFill>
                  <a:srgbClr val="09887D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])))</a:t>
            </a:r>
          </a:p>
        </p:txBody>
      </p:sp>
    </p:spTree>
    <p:extLst>
      <p:ext uri="{BB962C8B-B14F-4D97-AF65-F5344CB8AC3E}">
        <p14:creationId xmlns:p14="http://schemas.microsoft.com/office/powerpoint/2010/main" val="157123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6C4D7A1D-911B-439A-8C20-0FF0EA905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128654"/>
              </p:ext>
            </p:extLst>
          </p:nvPr>
        </p:nvGraphicFramePr>
        <p:xfrm>
          <a:off x="3850973" y="4487497"/>
          <a:ext cx="2411308" cy="944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27">
                  <a:extLst>
                    <a:ext uri="{9D8B030D-6E8A-4147-A177-3AD203B41FA5}">
                      <a16:colId xmlns:a16="http://schemas.microsoft.com/office/drawing/2014/main" val="2396248932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3991100204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1795416436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4280631245"/>
                    </a:ext>
                  </a:extLst>
                </a:gridCol>
              </a:tblGrid>
              <a:tr h="472313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310444"/>
                  </a:ext>
                </a:extLst>
              </a:tr>
              <a:tr h="472313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110146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A78CB61D-A753-4CD2-B3A1-E71A0040F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997054"/>
              </p:ext>
            </p:extLst>
          </p:nvPr>
        </p:nvGraphicFramePr>
        <p:xfrm>
          <a:off x="3484890" y="4717645"/>
          <a:ext cx="2411308" cy="944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27">
                  <a:extLst>
                    <a:ext uri="{9D8B030D-6E8A-4147-A177-3AD203B41FA5}">
                      <a16:colId xmlns:a16="http://schemas.microsoft.com/office/drawing/2014/main" val="2396248932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3991100204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1795416436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4280631245"/>
                    </a:ext>
                  </a:extLst>
                </a:gridCol>
              </a:tblGrid>
              <a:tr h="472313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-5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310444"/>
                  </a:ext>
                </a:extLst>
              </a:tr>
              <a:tr h="472313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110146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809900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A88B3D-BFF6-46C7-9D33-04D560B95766}"/>
              </a:ext>
            </a:extLst>
          </p:cNvPr>
          <p:cNvSpPr txBox="1"/>
          <p:nvPr/>
        </p:nvSpPr>
        <p:spPr>
          <a:xfrm>
            <a:off x="3118807" y="470978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Виды многомерных массивов: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C83517B-E9A1-4FBB-B726-8580B44F6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23015"/>
              </p:ext>
            </p:extLst>
          </p:nvPr>
        </p:nvGraphicFramePr>
        <p:xfrm>
          <a:off x="3189141" y="1431885"/>
          <a:ext cx="3014135" cy="4723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27">
                  <a:extLst>
                    <a:ext uri="{9D8B030D-6E8A-4147-A177-3AD203B41FA5}">
                      <a16:colId xmlns:a16="http://schemas.microsoft.com/office/drawing/2014/main" val="2396248932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3991100204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1795416436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4280631245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1450666232"/>
                    </a:ext>
                  </a:extLst>
                </a:gridCol>
              </a:tblGrid>
              <a:tr h="47231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-2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3104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4334B1-0AB2-4792-9E3B-08852EDD9C05}"/>
              </a:ext>
            </a:extLst>
          </p:cNvPr>
          <p:cNvSpPr txBox="1"/>
          <p:nvPr/>
        </p:nvSpPr>
        <p:spPr>
          <a:xfrm>
            <a:off x="6639693" y="1186248"/>
            <a:ext cx="5226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Одномерный массив (1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 array)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В математике называется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кортежем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Допустимо также называть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вектором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(о терминологических различиях см. выше).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18EFA404-8306-498C-BEFF-93FAF0B56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359466"/>
              </p:ext>
            </p:extLst>
          </p:nvPr>
        </p:nvGraphicFramePr>
        <p:xfrm>
          <a:off x="3490554" y="2778347"/>
          <a:ext cx="2411308" cy="944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27">
                  <a:extLst>
                    <a:ext uri="{9D8B030D-6E8A-4147-A177-3AD203B41FA5}">
                      <a16:colId xmlns:a16="http://schemas.microsoft.com/office/drawing/2014/main" val="2396248932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3991100204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1795416436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4280631245"/>
                    </a:ext>
                  </a:extLst>
                </a:gridCol>
              </a:tblGrid>
              <a:tr h="47231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-2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310444"/>
                  </a:ext>
                </a:extLst>
              </a:tr>
              <a:tr h="472313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-9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1101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5C69F4C-3CE7-4BAB-B5DB-E6A1F37F319B}"/>
              </a:ext>
            </a:extLst>
          </p:cNvPr>
          <p:cNvSpPr txBox="1"/>
          <p:nvPr/>
        </p:nvSpPr>
        <p:spPr>
          <a:xfrm>
            <a:off x="6639692" y="2712051"/>
            <a:ext cx="5226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Дву(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x)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мерный массив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(2D array)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или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матрица.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математике матрицы обычно связаны с линейной алгеброй, в программировании двумерные массивы могут быть просто таблицами данных.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8A7C4586-086E-48CD-A8F0-9FCDE6C91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66898"/>
              </p:ext>
            </p:extLst>
          </p:nvPr>
        </p:nvGraphicFramePr>
        <p:xfrm>
          <a:off x="3118807" y="4953802"/>
          <a:ext cx="2411308" cy="944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27">
                  <a:extLst>
                    <a:ext uri="{9D8B030D-6E8A-4147-A177-3AD203B41FA5}">
                      <a16:colId xmlns:a16="http://schemas.microsoft.com/office/drawing/2014/main" val="2396248932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3991100204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1795416436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4280631245"/>
                    </a:ext>
                  </a:extLst>
                </a:gridCol>
              </a:tblGrid>
              <a:tr h="47231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ru-RU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ru-RU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-2</a:t>
                      </a:r>
                      <a:endParaRPr lang="ru-RU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ru-RU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310444"/>
                  </a:ext>
                </a:extLst>
              </a:tr>
              <a:tr h="472313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-9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110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9D0B63C-1113-4A6A-AC13-2D3F2521F7EF}"/>
              </a:ext>
            </a:extLst>
          </p:cNvPr>
          <p:cNvSpPr txBox="1"/>
          <p:nvPr/>
        </p:nvSpPr>
        <p:spPr>
          <a:xfrm>
            <a:off x="6639692" y="4534861"/>
            <a:ext cx="5226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Многомерные массивы (3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D, 4D, …)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Часто встречаются обучении нейронных сетей и называются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тензорами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хотя это существенное упрощение математического понятия тензора.</a:t>
            </a:r>
          </a:p>
        </p:txBody>
      </p:sp>
    </p:spTree>
    <p:extLst>
      <p:ext uri="{BB962C8B-B14F-4D97-AF65-F5344CB8AC3E}">
        <p14:creationId xmlns:p14="http://schemas.microsoft.com/office/powerpoint/2010/main" val="36745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EF17D5-A8BC-4669-957D-E3A11AF6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44" y="186709"/>
            <a:ext cx="8519311" cy="63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9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C655A2-98DA-4DDE-8C0A-B60E1AE440A7}"/>
              </a:ext>
            </a:extLst>
          </p:cNvPr>
          <p:cNvSpPr txBox="1"/>
          <p:nvPr/>
        </p:nvSpPr>
        <p:spPr>
          <a:xfrm>
            <a:off x="3118807" y="189529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Рассмотрим практический пример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F10E9-D5E7-4CDC-B67B-DA96ECFBCD63}"/>
              </a:ext>
            </a:extLst>
          </p:cNvPr>
          <p:cNvSpPr txBox="1"/>
          <p:nvPr/>
        </p:nvSpPr>
        <p:spPr>
          <a:xfrm>
            <a:off x="3118807" y="2264626"/>
            <a:ext cx="8788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Нейронные сети часто создаются для анализа изображений. В этом случае входные данные нейронной сети – это массивы изображений: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74615-24FB-47B3-9D57-F924609D1145}"/>
              </a:ext>
            </a:extLst>
          </p:cNvPr>
          <p:cNvSpPr txBox="1"/>
          <p:nvPr/>
        </p:nvSpPr>
        <p:spPr>
          <a:xfrm>
            <a:off x="3118807" y="2849401"/>
            <a:ext cx="878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Предположим, что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numpy-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массив изображений хранится в переменной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и  значение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images.shape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равно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(64, 640, 480, 3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а тип массива –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uint8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Это означает следующее: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11775-F67B-4390-B2CA-171E53653F54}"/>
              </a:ext>
            </a:extLst>
          </p:cNvPr>
          <p:cNvSpPr txBox="1"/>
          <p:nvPr/>
        </p:nvSpPr>
        <p:spPr>
          <a:xfrm>
            <a:off x="3118807" y="840310"/>
            <a:ext cx="687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Многомерный массив всегда имеет определенный размер 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shape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01DCF-5FA5-4C2A-9A89-849A6ECF6F4F}"/>
              </a:ext>
            </a:extLst>
          </p:cNvPr>
          <p:cNvSpPr txBox="1"/>
          <p:nvPr/>
        </p:nvSpPr>
        <p:spPr>
          <a:xfrm>
            <a:off x="3118807" y="1182204"/>
            <a:ext cx="857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размер массива можно узнать, обратившись к его полю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shape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Это поле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Содержит кортеж (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tuple)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в котором записан размер массива по каждой координате.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CCCC67-A61B-4C3D-9F82-68B0BB61C22E}"/>
              </a:ext>
            </a:extLst>
          </p:cNvPr>
          <p:cNvSpPr txBox="1"/>
          <p:nvPr/>
        </p:nvSpPr>
        <p:spPr>
          <a:xfrm>
            <a:off x="3118807" y="470978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Размер массива (</a:t>
            </a:r>
            <a:r>
              <a:rPr lang="en-US">
                <a:solidFill>
                  <a:srgbClr val="008000"/>
                </a:solidFill>
                <a:latin typeface="Raleway Medium" pitchFamily="2" charset="-52"/>
              </a:rPr>
              <a:t>shape)</a:t>
            </a:r>
            <a:endParaRPr lang="ru-RU">
              <a:solidFill>
                <a:srgbClr val="008000"/>
              </a:solidFill>
              <a:latin typeface="Raleway Medium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126441-8B4E-4032-9C01-256237FDF0D7}"/>
              </a:ext>
            </a:extLst>
          </p:cNvPr>
          <p:cNvSpPr txBox="1"/>
          <p:nvPr/>
        </p:nvSpPr>
        <p:spPr>
          <a:xfrm>
            <a:off x="3118807" y="3680398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массиве 64 изображения.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8BEF6A-5EF9-4178-BFE8-5DABBB353474}"/>
              </a:ext>
            </a:extLst>
          </p:cNvPr>
          <p:cNvSpPr txBox="1"/>
          <p:nvPr/>
        </p:nvSpPr>
        <p:spPr>
          <a:xfrm>
            <a:off x="3118807" y="4018952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Изображения имеют размер 640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480.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931B8-3945-4838-A42C-5692F1A952C4}"/>
              </a:ext>
            </a:extLst>
          </p:cNvPr>
          <p:cNvSpPr txBox="1"/>
          <p:nvPr/>
        </p:nvSpPr>
        <p:spPr>
          <a:xfrm>
            <a:off x="3118807" y="4357506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Каждый пиксель имеет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цветовых канала (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RGB: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красный, зеленый, синий).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Картинки по запросу &quot;rgb channels&quot;">
            <a:extLst>
              <a:ext uri="{FF2B5EF4-FFF2-40B4-BE49-F238E27FC236}">
                <a16:creationId xmlns:a16="http://schemas.microsoft.com/office/drawing/2014/main" id="{7BA41F47-EC04-497D-BA6A-7EE4B1D4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521" y="5203891"/>
            <a:ext cx="3990783" cy="139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AE2603-ED75-483B-A530-6991031C176A}"/>
              </a:ext>
            </a:extLst>
          </p:cNvPr>
          <p:cNvSpPr txBox="1"/>
          <p:nvPr/>
        </p:nvSpPr>
        <p:spPr>
          <a:xfrm>
            <a:off x="3118807" y="4696060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Всего в массиве 64*640*480*3= 58982400 чисел.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70FD3E-495C-4484-A056-6011203F4B68}"/>
              </a:ext>
            </a:extLst>
          </p:cNvPr>
          <p:cNvSpPr txBox="1"/>
          <p:nvPr/>
        </p:nvSpPr>
        <p:spPr>
          <a:xfrm>
            <a:off x="3118807" y="5034614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Тип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uint8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занимает 1 байт.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71DA80-1A7B-45FC-9C8B-21C46DF4620B}"/>
              </a:ext>
            </a:extLst>
          </p:cNvPr>
          <p:cNvSpPr txBox="1"/>
          <p:nvPr/>
        </p:nvSpPr>
        <p:spPr>
          <a:xfrm>
            <a:off x="3118807" y="5380364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Всего массив занимает 58982400 байт.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578987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47E008-FA5C-4F16-9936-8E2C79B80CD1}"/>
              </a:ext>
            </a:extLst>
          </p:cNvPr>
          <p:cNvSpPr txBox="1"/>
          <p:nvPr/>
        </p:nvSpPr>
        <p:spPr>
          <a:xfrm>
            <a:off x="3118807" y="47097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Понятие функции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35361-2484-4ABB-A5A9-F7FA5B75E1D1}"/>
              </a:ext>
            </a:extLst>
          </p:cNvPr>
          <p:cNvSpPr txBox="1"/>
          <p:nvPr/>
        </p:nvSpPr>
        <p:spPr>
          <a:xfrm>
            <a:off x="3118807" y="840310"/>
            <a:ext cx="8589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Функция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строгая зависимость, правило, согласно которому каждому элементу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 этого множества соответствует элемент из этого множества.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8E4357-A476-4A4D-A66D-A1D120235741}"/>
              </a:ext>
            </a:extLst>
          </p:cNvPr>
          <p:cNvSpPr txBox="1"/>
          <p:nvPr/>
        </p:nvSpPr>
        <p:spPr>
          <a:xfrm>
            <a:off x="3118807" y="1425085"/>
            <a:ext cx="888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Область определения функции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множество всех возможных значений аргумента,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которые может принимает функция. Подставлять в функцию другие значения будет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некорректно.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403AC-CB87-4635-BF3C-767B45A5B915}"/>
              </a:ext>
            </a:extLst>
          </p:cNvPr>
          <p:cNvSpPr txBox="1"/>
          <p:nvPr/>
        </p:nvSpPr>
        <p:spPr>
          <a:xfrm>
            <a:off x="3118807" y="2256082"/>
            <a:ext cx="835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Область значений функции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множество всех возможных значений функции.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57C1B9F-CC73-480F-94A3-1312B69BF2A7}"/>
              </a:ext>
            </a:extLst>
          </p:cNvPr>
          <p:cNvSpPr/>
          <p:nvPr/>
        </p:nvSpPr>
        <p:spPr>
          <a:xfrm>
            <a:off x="3180881" y="2713585"/>
            <a:ext cx="8235831" cy="17177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03C08-4B82-4B5D-8CC4-80428FA3AD05}"/>
              </a:ext>
            </a:extLst>
          </p:cNvPr>
          <p:cNvSpPr txBox="1"/>
          <p:nvPr/>
        </p:nvSpPr>
        <p:spPr>
          <a:xfrm>
            <a:off x="3266282" y="2840858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f(x) = |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1/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x|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DA6A0-5829-4BD7-BB31-F5215BBE3985}"/>
              </a:ext>
            </a:extLst>
          </p:cNvPr>
          <p:cNvSpPr txBox="1"/>
          <p:nvPr/>
        </p:nvSpPr>
        <p:spPr>
          <a:xfrm>
            <a:off x="3266282" y="3148635"/>
            <a:ext cx="500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Область определения: все вещественные числа кроме</a:t>
            </a: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нуля, так как на ноль делить нельзя.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BC24B-96E6-4C30-8869-9CA6BAEE3F0F}"/>
              </a:ext>
            </a:extLst>
          </p:cNvPr>
          <p:cNvSpPr txBox="1"/>
          <p:nvPr/>
        </p:nvSpPr>
        <p:spPr>
          <a:xfrm>
            <a:off x="3266282" y="3661633"/>
            <a:ext cx="5323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Область значений: все положительные числа кроме нуля.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7B2A0-7523-4F56-962F-FB3D728AADCD}"/>
              </a:ext>
            </a:extLst>
          </p:cNvPr>
          <p:cNvSpPr txBox="1"/>
          <p:nvPr/>
        </p:nvSpPr>
        <p:spPr>
          <a:xfrm>
            <a:off x="3266282" y="3979632"/>
            <a:ext cx="292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Записывают так: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f: ℝ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{0} →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ℝ</a:t>
            </a:r>
            <a:r>
              <a:rPr lang="en-US" sz="14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74A70E9-9B13-4909-8791-544A264E2D44}"/>
              </a:ext>
            </a:extLst>
          </p:cNvPr>
          <p:cNvSpPr/>
          <p:nvPr/>
        </p:nvSpPr>
        <p:spPr>
          <a:xfrm>
            <a:off x="3180881" y="4604480"/>
            <a:ext cx="8235831" cy="20173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FF9913-2201-4989-9F30-81830E967030}"/>
              </a:ext>
            </a:extLst>
          </p:cNvPr>
          <p:cNvSpPr txBox="1"/>
          <p:nvPr/>
        </p:nvSpPr>
        <p:spPr>
          <a:xfrm>
            <a:off x="3266282" y="4763569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f(x, y) = x*y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8BCCE-4F6F-4367-9963-49B3BD9AF167}"/>
              </a:ext>
            </a:extLst>
          </p:cNvPr>
          <p:cNvSpPr txBox="1"/>
          <p:nvPr/>
        </p:nvSpPr>
        <p:spPr>
          <a:xfrm>
            <a:off x="3266282" y="5071346"/>
            <a:ext cx="506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Область определения: все пары вещественных чисел.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92106D-4D26-48EC-BBD8-140E85335E66}"/>
              </a:ext>
            </a:extLst>
          </p:cNvPr>
          <p:cNvSpPr txBox="1"/>
          <p:nvPr/>
        </p:nvSpPr>
        <p:spPr>
          <a:xfrm>
            <a:off x="3266282" y="5384323"/>
            <a:ext cx="4142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Область значений: все вещественные числа.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F5DF20-CF42-4F11-9918-4413D854E2BB}"/>
              </a:ext>
            </a:extLst>
          </p:cNvPr>
          <p:cNvSpPr txBox="1"/>
          <p:nvPr/>
        </p:nvSpPr>
        <p:spPr>
          <a:xfrm>
            <a:off x="3266282" y="5697300"/>
            <a:ext cx="2497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Записывают так: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f: ℝ</a:t>
            </a:r>
            <a:r>
              <a:rPr lang="ru-RU" sz="14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ℝ 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164C60-0C0A-4C37-9462-EFD7AED0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033" y="4763569"/>
            <a:ext cx="2573576" cy="17435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5C1768-5E5B-4C39-8C26-E80DB6A00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061" y="2840857"/>
            <a:ext cx="2171424" cy="14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7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37161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47E008-FA5C-4F16-9936-8E2C79B80CD1}"/>
              </a:ext>
            </a:extLst>
          </p:cNvPr>
          <p:cNvSpPr txBox="1"/>
          <p:nvPr/>
        </p:nvSpPr>
        <p:spPr>
          <a:xfrm>
            <a:off x="3118807" y="47097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Непрерывность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35361-2484-4ABB-A5A9-F7FA5B75E1D1}"/>
              </a:ext>
            </a:extLst>
          </p:cNvPr>
          <p:cNvSpPr txBox="1"/>
          <p:nvPr/>
        </p:nvSpPr>
        <p:spPr>
          <a:xfrm>
            <a:off x="3118807" y="840310"/>
            <a:ext cx="8600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Непрерывность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для функций одной переменной это свойство неформально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означает, что Функция может быть нарисована одной непрерывной линией. Более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формально понятие непрерывности определяется в курсе мат. анализа.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8E4357-A476-4A4D-A66D-A1D120235741}"/>
              </a:ext>
            </a:extLst>
          </p:cNvPr>
          <p:cNvSpPr txBox="1"/>
          <p:nvPr/>
        </p:nvSpPr>
        <p:spPr>
          <a:xfrm>
            <a:off x="3118807" y="1671307"/>
            <a:ext cx="7521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Точка разрыва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значение аргумента, при котором нарушается свойство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непрерывности (график функции имеет разрыв).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8798AF1-CF53-4F23-8F47-B75A3ED46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23" y="3087079"/>
            <a:ext cx="5886450" cy="26098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FC48E95-B115-4F52-8B5D-D92179E5131A}"/>
              </a:ext>
            </a:extLst>
          </p:cNvPr>
          <p:cNvSpPr txBox="1"/>
          <p:nvPr/>
        </p:nvSpPr>
        <p:spPr>
          <a:xfrm>
            <a:off x="3118807" y="2256082"/>
            <a:ext cx="8683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данная функция имеет разрыв в точке 0, а в остальных точках непрерывна.</a:t>
            </a:r>
          </a:p>
        </p:txBody>
      </p:sp>
    </p:spTree>
    <p:extLst>
      <p:ext uri="{BB962C8B-B14F-4D97-AF65-F5344CB8AC3E}">
        <p14:creationId xmlns:p14="http://schemas.microsoft.com/office/powerpoint/2010/main" val="1421110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17187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A00AEA9-CF5B-4B49-88BF-317E58F83A12}"/>
              </a:ext>
            </a:extLst>
          </p:cNvPr>
          <p:cNvSpPr txBox="1"/>
          <p:nvPr/>
        </p:nvSpPr>
        <p:spPr>
          <a:xfrm>
            <a:off x="3118807" y="639343"/>
            <a:ext cx="8053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Производная функции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 аргументу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скорость роста функции при увеличени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этого аругмента (неформально).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86D18-751C-46F0-88D0-F2AC69E5C41A}"/>
              </a:ext>
            </a:extLst>
          </p:cNvPr>
          <p:cNvSpPr txBox="1"/>
          <p:nvPr/>
        </p:nvSpPr>
        <p:spPr>
          <a:xfrm>
            <a:off x="3118807" y="270011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Производная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21059-23D0-44B8-8D72-3BD0CD38BE9F}"/>
              </a:ext>
            </a:extLst>
          </p:cNvPr>
          <p:cNvSpPr txBox="1"/>
          <p:nvPr/>
        </p:nvSpPr>
        <p:spPr>
          <a:xfrm>
            <a:off x="3225966" y="1515778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Рассмотрим параболу (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= x</a:t>
            </a:r>
            <a:r>
              <a:rPr lang="en-US" sz="16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12E70-B0F0-4471-9537-9210EC10D190}"/>
              </a:ext>
            </a:extLst>
          </p:cNvPr>
          <p:cNvSpPr txBox="1"/>
          <p:nvPr/>
        </p:nvSpPr>
        <p:spPr>
          <a:xfrm>
            <a:off x="3225965" y="185662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значение функции убывает с ростом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поэтому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производная меньше нуля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2FCC8-7161-4B6F-A04F-B2392D9F8BF7}"/>
              </a:ext>
            </a:extLst>
          </p:cNvPr>
          <p:cNvSpPr txBox="1"/>
          <p:nvPr/>
        </p:nvSpPr>
        <p:spPr>
          <a:xfrm>
            <a:off x="3225965" y="2441402"/>
            <a:ext cx="4934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значение функции растет с ростом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поэтому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производная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больше нуля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7B364-BB49-4DF3-BE87-436410B24571}"/>
              </a:ext>
            </a:extLst>
          </p:cNvPr>
          <p:cNvSpPr txBox="1"/>
          <p:nvPr/>
        </p:nvSpPr>
        <p:spPr>
          <a:xfrm>
            <a:off x="3225965" y="3029867"/>
            <a:ext cx="4692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график функции горизонтален,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поэтому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производная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равна нулю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9375D24-534F-4463-9253-29B7941A24FA}"/>
              </a:ext>
            </a:extLst>
          </p:cNvPr>
          <p:cNvSpPr/>
          <p:nvPr/>
        </p:nvSpPr>
        <p:spPr>
          <a:xfrm>
            <a:off x="3118807" y="1417071"/>
            <a:ext cx="8436799" cy="29669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263C0-1BA1-462D-873F-2AE445931388}"/>
              </a:ext>
            </a:extLst>
          </p:cNvPr>
          <p:cNvSpPr txBox="1"/>
          <p:nvPr/>
        </p:nvSpPr>
        <p:spPr>
          <a:xfrm>
            <a:off x="3118807" y="4513084"/>
            <a:ext cx="788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Производные функций от нескольких аргументов мы пока не расматриваем.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4F7B9E4-F704-4C0D-ADD6-7703CDBE0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154" y="1593450"/>
            <a:ext cx="2243549" cy="1929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A707ED-459D-4594-A0EC-36CEDFC6F737}"/>
              </a:ext>
            </a:extLst>
          </p:cNvPr>
          <p:cNvSpPr txBox="1"/>
          <p:nvPr/>
        </p:nvSpPr>
        <p:spPr>
          <a:xfrm>
            <a:off x="3225965" y="3651990"/>
            <a:ext cx="8324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Чем дальше от нуля (в положительную сторону), тем быстрее функция растет,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значит больше значение производной.</a:t>
            </a:r>
          </a:p>
        </p:txBody>
      </p:sp>
    </p:spTree>
    <p:extLst>
      <p:ext uri="{BB962C8B-B14F-4D97-AF65-F5344CB8AC3E}">
        <p14:creationId xmlns:p14="http://schemas.microsoft.com/office/powerpoint/2010/main" val="83350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238533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8F263C0-1BA1-462D-873F-2AE445931388}"/>
              </a:ext>
            </a:extLst>
          </p:cNvPr>
          <p:cNvSpPr txBox="1"/>
          <p:nvPr/>
        </p:nvSpPr>
        <p:spPr>
          <a:xfrm>
            <a:off x="3118807" y="572093"/>
            <a:ext cx="829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Производную функции в некой точке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можно найти геометрически по графику: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E3639-CBBE-492C-8BFC-299208E85F7F}"/>
              </a:ext>
            </a:extLst>
          </p:cNvPr>
          <p:cNvSpPr txBox="1"/>
          <p:nvPr/>
        </p:nvSpPr>
        <p:spPr>
          <a:xfrm>
            <a:off x="3118807" y="910647"/>
            <a:ext cx="823334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Проведем в точке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касательную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Проведем в этой же точке горизонтальную линию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endParaRPr lang="ru-RU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Увеличим значение аргумента на 1 и проведем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вертикальную линию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endParaRPr lang="ru-RU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Отметим точки пересечения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с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Расстояние между этими точками и будет значением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производной в точке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b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(если точка пересечения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с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находится ниже, то производная берется со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знаком минус).</a:t>
            </a:r>
          </a:p>
          <a:p>
            <a:pPr marL="342900" indent="-342900">
              <a:buFont typeface="+mj-lt"/>
              <a:buAutoNum type="arabicPeriod"/>
            </a:pP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B28961-E43A-4E0E-A7BA-8C3795CC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37" y="2773221"/>
            <a:ext cx="3955640" cy="36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9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63118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8F263C0-1BA1-462D-873F-2AE445931388}"/>
              </a:ext>
            </a:extLst>
          </p:cNvPr>
          <p:cNvSpPr txBox="1"/>
          <p:nvPr/>
        </p:nvSpPr>
        <p:spPr>
          <a:xfrm>
            <a:off x="3118807" y="572093"/>
            <a:ext cx="4003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Производная функции – это функция.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B8D4B-DA52-4F36-B9E9-86BF15F613CE}"/>
              </a:ext>
            </a:extLst>
          </p:cNvPr>
          <p:cNvSpPr txBox="1"/>
          <p:nvPr/>
        </p:nvSpPr>
        <p:spPr>
          <a:xfrm>
            <a:off x="3118807" y="910647"/>
            <a:ext cx="4586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Производная функции в точке – это число.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DFDA8-15FE-48CD-BD00-E680AA7BDC9F}"/>
              </a:ext>
            </a:extLst>
          </p:cNvPr>
          <p:cNvSpPr txBox="1"/>
          <p:nvPr/>
        </p:nvSpPr>
        <p:spPr>
          <a:xfrm>
            <a:off x="4841214" y="1894068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endParaRPr lang="ru-RU" sz="3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781BE-DEB2-4691-81F5-B2E433A7C36B}"/>
              </a:ext>
            </a:extLst>
          </p:cNvPr>
          <p:cNvSpPr txBox="1"/>
          <p:nvPr/>
        </p:nvSpPr>
        <p:spPr>
          <a:xfrm>
            <a:off x="7998071" y="1894067"/>
            <a:ext cx="502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F’</a:t>
            </a:r>
            <a:endParaRPr lang="ru-RU" sz="3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D0BB8-5706-438A-8750-3ED76CC54B23}"/>
              </a:ext>
            </a:extLst>
          </p:cNvPr>
          <p:cNvSpPr txBox="1"/>
          <p:nvPr/>
        </p:nvSpPr>
        <p:spPr>
          <a:xfrm>
            <a:off x="4572711" y="3180136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F(0)</a:t>
            </a:r>
            <a:endParaRPr lang="ru-RU" sz="3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7D714-01B8-438A-97FA-B87D34B1A910}"/>
              </a:ext>
            </a:extLst>
          </p:cNvPr>
          <p:cNvSpPr txBox="1"/>
          <p:nvPr/>
        </p:nvSpPr>
        <p:spPr>
          <a:xfrm>
            <a:off x="7717545" y="3180136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F’(0)</a:t>
            </a:r>
            <a:endParaRPr lang="ru-RU" sz="3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5C427D5D-8BB2-4837-ACB6-FB7B8E6BE9E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5052971" y="2540399"/>
            <a:ext cx="0" cy="6397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8F3845D-9EC8-45FB-92D3-FE36B9AA491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8249101" y="2540398"/>
            <a:ext cx="1" cy="6397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47A5CBD-C6A9-4C90-9E61-EA7D684243DF}"/>
              </a:ext>
            </a:extLst>
          </p:cNvPr>
          <p:cNvCxnSpPr>
            <a:cxnSpLocks/>
          </p:cNvCxnSpPr>
          <p:nvPr/>
        </p:nvCxnSpPr>
        <p:spPr>
          <a:xfrm flipV="1">
            <a:off x="5390243" y="2217232"/>
            <a:ext cx="244608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4A174C-ED3A-43FB-9754-BDFEF30FAFFE}"/>
              </a:ext>
            </a:extLst>
          </p:cNvPr>
          <p:cNvSpPr txBox="1"/>
          <p:nvPr/>
        </p:nvSpPr>
        <p:spPr>
          <a:xfrm>
            <a:off x="5445769" y="1845826"/>
            <a:ext cx="2271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Взятие производной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70FF4-ED71-4A06-BD13-6EA7E54ADD98}"/>
              </a:ext>
            </a:extLst>
          </p:cNvPr>
          <p:cNvSpPr txBox="1"/>
          <p:nvPr/>
        </p:nvSpPr>
        <p:spPr>
          <a:xfrm>
            <a:off x="3118807" y="1587755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Функция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9BB31-F42E-4A47-94EF-BE697E7443BE}"/>
              </a:ext>
            </a:extLst>
          </p:cNvPr>
          <p:cNvSpPr txBox="1"/>
          <p:nvPr/>
        </p:nvSpPr>
        <p:spPr>
          <a:xfrm>
            <a:off x="9129547" y="1587755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Функция</a:t>
            </a: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3290D9F7-1F83-4667-B918-186355F9E6B4}"/>
              </a:ext>
            </a:extLst>
          </p:cNvPr>
          <p:cNvSpPr/>
          <p:nvPr/>
        </p:nvSpPr>
        <p:spPr>
          <a:xfrm rot="1261203">
            <a:off x="4224893" y="1841433"/>
            <a:ext cx="570141" cy="2512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4E33CE1E-DD1B-45AF-9802-A1231ED00D42}"/>
              </a:ext>
            </a:extLst>
          </p:cNvPr>
          <p:cNvSpPr/>
          <p:nvPr/>
        </p:nvSpPr>
        <p:spPr>
          <a:xfrm rot="8910636">
            <a:off x="8515682" y="1805871"/>
            <a:ext cx="570141" cy="2512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0430EC45-53ED-4A5C-B015-48FA345F3EC5}"/>
              </a:ext>
            </a:extLst>
          </p:cNvPr>
          <p:cNvSpPr/>
          <p:nvPr/>
        </p:nvSpPr>
        <p:spPr>
          <a:xfrm rot="19800432">
            <a:off x="3977957" y="3699762"/>
            <a:ext cx="570141" cy="2512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6B939A-EA6A-4508-B5C5-90EBE8B1DBED}"/>
              </a:ext>
            </a:extLst>
          </p:cNvPr>
          <p:cNvSpPr txBox="1"/>
          <p:nvPr/>
        </p:nvSpPr>
        <p:spPr>
          <a:xfrm>
            <a:off x="3151819" y="382536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Число</a:t>
            </a:r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0BAC065C-F682-42EE-89E6-95CEC60ABAC5}"/>
              </a:ext>
            </a:extLst>
          </p:cNvPr>
          <p:cNvSpPr/>
          <p:nvPr/>
        </p:nvSpPr>
        <p:spPr>
          <a:xfrm rot="12210020">
            <a:off x="8781237" y="3663303"/>
            <a:ext cx="570141" cy="2512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6DC354-ED0F-4DEE-A6AB-3647DFB4BEA6}"/>
              </a:ext>
            </a:extLst>
          </p:cNvPr>
          <p:cNvSpPr txBox="1"/>
          <p:nvPr/>
        </p:nvSpPr>
        <p:spPr>
          <a:xfrm>
            <a:off x="9373777" y="382536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Число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23073EF-2C45-428C-989C-6FB4EE96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82" y="4365720"/>
            <a:ext cx="2722789" cy="2068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709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27939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2B8D4B-DA52-4F36-B9E9-86BF15F613CE}"/>
              </a:ext>
            </a:extLst>
          </p:cNvPr>
          <p:cNvSpPr txBox="1"/>
          <p:nvPr/>
        </p:nvSpPr>
        <p:spPr>
          <a:xfrm>
            <a:off x="3118807" y="1502468"/>
            <a:ext cx="798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Любая функция является интегралом собственной производной (попробуйте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подумать почему это так).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D60BD7-8A74-425C-BA68-73537C0456EE}"/>
              </a:ext>
            </a:extLst>
          </p:cNvPr>
          <p:cNvSpPr txBox="1"/>
          <p:nvPr/>
        </p:nvSpPr>
        <p:spPr>
          <a:xfrm>
            <a:off x="3118807" y="416972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Что такое интеграл?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47997-1548-4319-8E5A-FA3AD7384D9B}"/>
              </a:ext>
            </a:extLst>
          </p:cNvPr>
          <p:cNvSpPr txBox="1"/>
          <p:nvPr/>
        </p:nvSpPr>
        <p:spPr>
          <a:xfrm>
            <a:off x="3139638" y="91769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Интегралом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(неформально говоря) называется площадь под графиком функции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(если график находится в области ниже нуля, то площадь, наоборот, вычитается).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57DCEF-FABE-46FB-98F5-413A59729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49" y="2592083"/>
            <a:ext cx="3304448" cy="32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2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7D1752E0-C26A-4174-BFB4-08717D5BF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54813"/>
              </p:ext>
            </p:extLst>
          </p:nvPr>
        </p:nvGraphicFramePr>
        <p:xfrm>
          <a:off x="3054974" y="929212"/>
          <a:ext cx="8842272" cy="5592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568">
                  <a:extLst>
                    <a:ext uri="{9D8B030D-6E8A-4147-A177-3AD203B41FA5}">
                      <a16:colId xmlns:a16="http://schemas.microsoft.com/office/drawing/2014/main" val="2455723567"/>
                    </a:ext>
                  </a:extLst>
                </a:gridCol>
                <a:gridCol w="2210568">
                  <a:extLst>
                    <a:ext uri="{9D8B030D-6E8A-4147-A177-3AD203B41FA5}">
                      <a16:colId xmlns:a16="http://schemas.microsoft.com/office/drawing/2014/main" val="3284064914"/>
                    </a:ext>
                  </a:extLst>
                </a:gridCol>
                <a:gridCol w="2210568">
                  <a:extLst>
                    <a:ext uri="{9D8B030D-6E8A-4147-A177-3AD203B41FA5}">
                      <a16:colId xmlns:a16="http://schemas.microsoft.com/office/drawing/2014/main" val="3219351675"/>
                    </a:ext>
                  </a:extLst>
                </a:gridCol>
                <a:gridCol w="2210568">
                  <a:extLst>
                    <a:ext uri="{9D8B030D-6E8A-4147-A177-3AD203B41FA5}">
                      <a16:colId xmlns:a16="http://schemas.microsoft.com/office/drawing/2014/main" val="2675063628"/>
                    </a:ext>
                  </a:extLst>
                </a:gridCol>
              </a:tblGrid>
              <a:tr h="2796084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442201"/>
                  </a:ext>
                </a:extLst>
              </a:tr>
              <a:tr h="2796084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1255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816474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544E004-DEA2-4FD6-BBFC-5812BADD9ADB}"/>
              </a:ext>
            </a:extLst>
          </p:cNvPr>
          <p:cNvSpPr txBox="1"/>
          <p:nvPr/>
        </p:nvSpPr>
        <p:spPr>
          <a:xfrm>
            <a:off x="3118807" y="416972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Основные математические функции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DD8325-14A9-4C72-81D4-B2BD09E9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13" y="1274494"/>
            <a:ext cx="2073374" cy="1875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E148F-C6EB-480F-84D8-2147D2F540D8}"/>
              </a:ext>
            </a:extLst>
          </p:cNvPr>
          <p:cNvSpPr txBox="1"/>
          <p:nvPr/>
        </p:nvSpPr>
        <p:spPr>
          <a:xfrm>
            <a:off x="3539165" y="3120083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Полиномы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E8DE5-4E90-44A8-95FA-2A3963ED11D0}"/>
              </a:ext>
            </a:extLst>
          </p:cNvPr>
          <p:cNvSpPr txBox="1"/>
          <p:nvPr/>
        </p:nvSpPr>
        <p:spPr>
          <a:xfrm>
            <a:off x="7921761" y="5853266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Экспонента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6790FD-6B1B-4D32-BEE3-11B713A60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87" y="4107406"/>
            <a:ext cx="2003622" cy="178068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502E74-AC07-4591-A02D-7D39B6C58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576" y="1308397"/>
            <a:ext cx="2073374" cy="18523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C2465E-544F-41BB-B37F-994AA8483FDB}"/>
              </a:ext>
            </a:extLst>
          </p:cNvPr>
          <p:cNvSpPr txBox="1"/>
          <p:nvPr/>
        </p:nvSpPr>
        <p:spPr>
          <a:xfrm>
            <a:off x="6003488" y="3120083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Корни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CC4F646-EE4F-466A-AE09-58C83CB63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054" y="4147073"/>
            <a:ext cx="2024832" cy="16481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24D688-C78F-4A9B-AE8A-07D305C78488}"/>
              </a:ext>
            </a:extLst>
          </p:cNvPr>
          <p:cNvSpPr txBox="1"/>
          <p:nvPr/>
        </p:nvSpPr>
        <p:spPr>
          <a:xfrm>
            <a:off x="5808724" y="5853266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Логарифм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E2CD8B-4334-4662-AAC7-7FB50E66B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3231" y="4211014"/>
            <a:ext cx="2003622" cy="15202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77B2E2-EF95-4364-9149-4BB48DDE0F65}"/>
              </a:ext>
            </a:extLst>
          </p:cNvPr>
          <p:cNvSpPr txBox="1"/>
          <p:nvPr/>
        </p:nvSpPr>
        <p:spPr>
          <a:xfrm>
            <a:off x="3563374" y="5795192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Синусоида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B78A0A0-6C59-4339-A36B-B512F7F8123D}"/>
              </a:ext>
            </a:extLst>
          </p:cNvPr>
          <p:cNvSpPr/>
          <p:nvPr/>
        </p:nvSpPr>
        <p:spPr>
          <a:xfrm>
            <a:off x="8393036" y="3104694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</a:t>
            </a:r>
            <a:endParaRPr lang="ru-RU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20DECE7-BEDE-477E-874E-81FB00C51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393" y="4300773"/>
            <a:ext cx="2051952" cy="15566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C3C681-AAF9-4AB8-9A1A-22F196AD7488}"/>
              </a:ext>
            </a:extLst>
          </p:cNvPr>
          <p:cNvSpPr txBox="1"/>
          <p:nvPr/>
        </p:nvSpPr>
        <p:spPr>
          <a:xfrm>
            <a:off x="10250956" y="5853266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Сигмоида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567D85B-881A-4796-8870-F5CE6195A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3732" y="2157847"/>
            <a:ext cx="1074347" cy="854994"/>
          </a:xfrm>
          <a:prstGeom prst="rect">
            <a:avLst/>
          </a:prstGeom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1DB7EE0-239F-43D8-9FDF-D900A98167C3}"/>
              </a:ext>
            </a:extLst>
          </p:cNvPr>
          <p:cNvSpPr/>
          <p:nvPr/>
        </p:nvSpPr>
        <p:spPr>
          <a:xfrm>
            <a:off x="10012108" y="3113055"/>
            <a:ext cx="16385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Модуль и знак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1C51DA9-32A0-4C81-B54B-885C58FEE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0425" y="1667398"/>
            <a:ext cx="1074347" cy="83799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3C71A23-6D46-458B-BBDB-A06C0DAC1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984" y="1494519"/>
            <a:ext cx="1629296" cy="157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21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544E004-DEA2-4FD6-BBFC-5812BADD9ADB}"/>
              </a:ext>
            </a:extLst>
          </p:cNvPr>
          <p:cNvSpPr txBox="1"/>
          <p:nvPr/>
        </p:nvSpPr>
        <p:spPr>
          <a:xfrm>
            <a:off x="3118807" y="23230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Полиномы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9185D-40C6-4D2B-BB26-8389C831BB1F}"/>
              </a:ext>
            </a:extLst>
          </p:cNvPr>
          <p:cNvSpPr txBox="1"/>
          <p:nvPr/>
        </p:nvSpPr>
        <p:spPr>
          <a:xfrm>
            <a:off x="3118807" y="601638"/>
            <a:ext cx="831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Полином (многочлен) от одной переменной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это сумма степеней с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Некоторыми коэффициентами, то есть функция следующего вида: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08200D-0F36-4BD1-B398-2096763F9BF8}"/>
              </a:ext>
            </a:extLst>
          </p:cNvPr>
          <p:cNvSpPr txBox="1"/>
          <p:nvPr/>
        </p:nvSpPr>
        <p:spPr>
          <a:xfrm>
            <a:off x="3118807" y="1186413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C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+ C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0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… + </a:t>
            </a:r>
            <a:r>
              <a:rPr lang="ru-RU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0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ru-RU" sz="2000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D8177A-4F86-4366-B0CE-1321D8DB67D8}"/>
              </a:ext>
            </a:extLst>
          </p:cNvPr>
          <p:cNvSpPr txBox="1"/>
          <p:nvPr/>
        </p:nvSpPr>
        <p:spPr>
          <a:xfrm>
            <a:off x="6672484" y="1278746"/>
            <a:ext cx="4677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Некоторые из коэффициентов могут быть равны 0!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D1976F-AED9-4A6D-AA5F-63A08C8457D4}"/>
              </a:ext>
            </a:extLst>
          </p:cNvPr>
          <p:cNvSpPr txBox="1"/>
          <p:nvPr/>
        </p:nvSpPr>
        <p:spPr>
          <a:xfrm>
            <a:off x="3118807" y="1583325"/>
            <a:ext cx="4482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Простейший случай – степенные функции: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8070A-4B18-4DA9-BC97-399EB89D1FB4}"/>
              </a:ext>
            </a:extLst>
          </p:cNvPr>
          <p:cNvSpPr txBox="1"/>
          <p:nvPr/>
        </p:nvSpPr>
        <p:spPr>
          <a:xfrm>
            <a:off x="3118807" y="1917319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F(x) = x</a:t>
            </a:r>
            <a:endParaRPr lang="ru-RU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4EA5BC-7472-48E4-A20A-904AED9267F9}"/>
              </a:ext>
            </a:extLst>
          </p:cNvPr>
          <p:cNvSpPr txBox="1"/>
          <p:nvPr/>
        </p:nvSpPr>
        <p:spPr>
          <a:xfrm>
            <a:off x="4322979" y="191731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F(x) = x</a:t>
            </a:r>
            <a:r>
              <a:rPr lang="en-US" sz="20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ru-RU" sz="2000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0ED-E280-40A1-8D67-079835431EB2}"/>
              </a:ext>
            </a:extLst>
          </p:cNvPr>
          <p:cNvSpPr txBox="1"/>
          <p:nvPr/>
        </p:nvSpPr>
        <p:spPr>
          <a:xfrm>
            <a:off x="5624935" y="191731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F(x) = x</a:t>
            </a:r>
            <a:r>
              <a:rPr lang="en-US" sz="20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ru-RU" sz="2000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C19DDB-71D6-4CC5-8C9E-D5377E4716E9}"/>
              </a:ext>
            </a:extLst>
          </p:cNvPr>
          <p:cNvSpPr txBox="1"/>
          <p:nvPr/>
        </p:nvSpPr>
        <p:spPr>
          <a:xfrm>
            <a:off x="6933152" y="191210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F(x) = x</a:t>
            </a:r>
            <a:r>
              <a:rPr lang="en-US" sz="20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ru-RU" sz="2000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97DADF-A781-41F2-BB95-40CC5C7DE243}"/>
              </a:ext>
            </a:extLst>
          </p:cNvPr>
          <p:cNvSpPr txBox="1"/>
          <p:nvPr/>
        </p:nvSpPr>
        <p:spPr>
          <a:xfrm>
            <a:off x="8421053" y="1912109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ru-RU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DA4EC7-A7D5-4615-8D3B-7BB644196D64}"/>
              </a:ext>
            </a:extLst>
          </p:cNvPr>
          <p:cNvSpPr txBox="1"/>
          <p:nvPr/>
        </p:nvSpPr>
        <p:spPr>
          <a:xfrm>
            <a:off x="3118807" y="2312219"/>
            <a:ext cx="8643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Важное свойство: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</a:t>
            </a:r>
            <a:r>
              <a:rPr lang="en-US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&gt; 1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график функции более высокой степени растет быстрее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значит, что график функции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0.0001*x</a:t>
            </a:r>
            <a:r>
              <a:rPr lang="en-US" sz="16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росте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рано или поздно обгонит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10000*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(можно даже точно посчитать, где именно).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FFE7CA-3E44-4A15-A5D8-F4F7AC5B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6" y="3912657"/>
            <a:ext cx="2900657" cy="27521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2B285A-12A6-456E-A20B-DA551DA3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952" y="3917979"/>
            <a:ext cx="2899166" cy="2746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62531-3186-4250-ADC0-0DFD39EAA55E}"/>
              </a:ext>
            </a:extLst>
          </p:cNvPr>
          <p:cNvSpPr txBox="1"/>
          <p:nvPr/>
        </p:nvSpPr>
        <p:spPr>
          <a:xfrm>
            <a:off x="9687143" y="6071696"/>
            <a:ext cx="230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/>
              <a:t>*</a:t>
            </a:r>
            <a:r>
              <a:rPr lang="en-US" sz="1400"/>
              <a:t>Python-</a:t>
            </a:r>
            <a:r>
              <a:rPr lang="ru-RU" sz="1400"/>
              <a:t>код для рисования</a:t>
            </a:r>
          </a:p>
          <a:p>
            <a:r>
              <a:rPr lang="ru-RU" sz="1400"/>
              <a:t>Таких графиков </a:t>
            </a:r>
            <a:r>
              <a:rPr lang="ru-RU" sz="1400">
                <a:hlinkClick r:id="rId5"/>
              </a:rPr>
              <a:t>по ссылке</a:t>
            </a:r>
            <a:r>
              <a:rPr lang="ru-RU" sz="140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54A1BF-2A81-4050-BD6B-384294977BAA}"/>
              </a:ext>
            </a:extLst>
          </p:cNvPr>
          <p:cNvSpPr txBox="1"/>
          <p:nvPr/>
        </p:nvSpPr>
        <p:spPr>
          <a:xfrm>
            <a:off x="3118806" y="3143216"/>
            <a:ext cx="803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Еще одно свойство: любую непрерывную (т. е. без разрывов) функцию можно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приблизить полиномом с какой угодно точностью (теорема Вейерштрасса).</a:t>
            </a:r>
          </a:p>
        </p:txBody>
      </p:sp>
    </p:spTree>
    <p:extLst>
      <p:ext uri="{BB962C8B-B14F-4D97-AF65-F5344CB8AC3E}">
        <p14:creationId xmlns:p14="http://schemas.microsoft.com/office/powerpoint/2010/main" val="342505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2FC36E8-8568-4B28-A3F1-9682FC449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56600"/>
              </p:ext>
            </p:extLst>
          </p:nvPr>
        </p:nvGraphicFramePr>
        <p:xfrm>
          <a:off x="3118807" y="1192280"/>
          <a:ext cx="3696039" cy="3571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212">
                  <a:extLst>
                    <a:ext uri="{9D8B030D-6E8A-4147-A177-3AD203B41FA5}">
                      <a16:colId xmlns:a16="http://schemas.microsoft.com/office/drawing/2014/main" val="2678858594"/>
                    </a:ext>
                  </a:extLst>
                </a:gridCol>
                <a:gridCol w="3113827">
                  <a:extLst>
                    <a:ext uri="{9D8B030D-6E8A-4147-A177-3AD203B41FA5}">
                      <a16:colId xmlns:a16="http://schemas.microsoft.com/office/drawing/2014/main" val="1319982593"/>
                    </a:ext>
                  </a:extLst>
                </a:gridCol>
              </a:tblGrid>
              <a:tr h="18340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1571B1"/>
                          </a:solidFill>
                        </a:rPr>
                        <a:t>X</a:t>
                      </a:r>
                      <a:r>
                        <a:rPr lang="en-US" baseline="30000">
                          <a:solidFill>
                            <a:srgbClr val="1571B1"/>
                          </a:solidFill>
                        </a:rPr>
                        <a:t>3</a:t>
                      </a:r>
                      <a:endParaRPr lang="ru-RU" baseline="30000">
                        <a:solidFill>
                          <a:srgbClr val="1571B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Кубическая парабола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4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7500"/>
                          </a:solidFill>
                        </a:rPr>
                        <a:t>X</a:t>
                      </a:r>
                      <a:r>
                        <a:rPr lang="en-US" baseline="30000">
                          <a:solidFill>
                            <a:srgbClr val="FF7500"/>
                          </a:solidFill>
                        </a:rPr>
                        <a:t>2</a:t>
                      </a:r>
                      <a:endParaRPr lang="ru-RU" baseline="30000">
                        <a:solidFill>
                          <a:srgbClr val="FF75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Парабола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8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289E28"/>
                          </a:solidFill>
                        </a:rPr>
                        <a:t>X</a:t>
                      </a:r>
                      <a:r>
                        <a:rPr lang="en-US" baseline="30000">
                          <a:solidFill>
                            <a:srgbClr val="289E28"/>
                          </a:solidFill>
                        </a:rPr>
                        <a:t>1.5</a:t>
                      </a:r>
                      <a:endParaRPr lang="ru-RU" baseline="30000">
                        <a:solidFill>
                          <a:srgbClr val="289E2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X*</a:t>
                      </a:r>
                      <a:r>
                        <a:rPr lang="en-US">
                          <a:latin typeface="+mn-lt"/>
                        </a:rPr>
                        <a:t>√</a:t>
                      </a:r>
                      <a:r>
                        <a:rPr lang="en-US"/>
                        <a:t>X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7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D41B1C"/>
                          </a:solidFill>
                        </a:rPr>
                        <a:t>X</a:t>
                      </a:r>
                      <a:r>
                        <a:rPr lang="en-US" baseline="30000">
                          <a:solidFill>
                            <a:srgbClr val="D41B1C"/>
                          </a:solidFill>
                        </a:rPr>
                        <a:t>1</a:t>
                      </a:r>
                      <a:endParaRPr lang="ru-RU" baseline="30000">
                        <a:solidFill>
                          <a:srgbClr val="D41B1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То же, что </a:t>
                      </a:r>
                      <a:r>
                        <a:rPr lang="en-US"/>
                        <a:t>X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9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9568BE"/>
                          </a:solidFill>
                        </a:rPr>
                        <a:t>X</a:t>
                      </a:r>
                      <a:r>
                        <a:rPr lang="en-US" baseline="30000">
                          <a:solidFill>
                            <a:srgbClr val="9568BE"/>
                          </a:solidFill>
                        </a:rPr>
                        <a:t>1/2</a:t>
                      </a:r>
                      <a:endParaRPr lang="ru-RU" baseline="30000">
                        <a:solidFill>
                          <a:srgbClr val="9568B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/>
                        <a:t>Квадратный корень из </a:t>
                      </a:r>
                      <a:r>
                        <a:rPr lang="en-US"/>
                        <a:t>X</a:t>
                      </a:r>
                      <a:endParaRPr lang="ru-RU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/>
                        <a:t>(положенная на бок парабола)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90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8D574C"/>
                          </a:solidFill>
                        </a:rPr>
                        <a:t>X</a:t>
                      </a:r>
                      <a:r>
                        <a:rPr lang="en-US" baseline="30000">
                          <a:solidFill>
                            <a:srgbClr val="8D574C"/>
                          </a:solidFill>
                        </a:rPr>
                        <a:t>1/3</a:t>
                      </a:r>
                      <a:endParaRPr lang="ru-RU" baseline="30000">
                        <a:solidFill>
                          <a:srgbClr val="8D574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/>
                        <a:t>Кубический корень из </a:t>
                      </a:r>
                      <a:r>
                        <a:rPr lang="en-US"/>
                        <a:t>X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6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E378C2"/>
                          </a:solidFill>
                        </a:rPr>
                        <a:t>X</a:t>
                      </a:r>
                      <a:r>
                        <a:rPr lang="en-US" baseline="30000">
                          <a:solidFill>
                            <a:srgbClr val="E378C2"/>
                          </a:solidFill>
                        </a:rPr>
                        <a:t>0</a:t>
                      </a:r>
                      <a:endParaRPr lang="ru-RU" baseline="30000">
                        <a:solidFill>
                          <a:srgbClr val="E378C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07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888888"/>
                          </a:solidFill>
                        </a:rPr>
                        <a:t>X</a:t>
                      </a:r>
                      <a:r>
                        <a:rPr lang="en-US" baseline="30000">
                          <a:solidFill>
                            <a:srgbClr val="888888"/>
                          </a:solidFill>
                        </a:rPr>
                        <a:t>-1</a:t>
                      </a:r>
                      <a:endParaRPr lang="ru-RU" baseline="30000">
                        <a:solidFill>
                          <a:srgbClr val="88888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  <a:r>
                        <a:rPr lang="en-US"/>
                        <a:t>/x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893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BCBD23"/>
                          </a:solidFill>
                        </a:rPr>
                        <a:t>X</a:t>
                      </a:r>
                      <a:r>
                        <a:rPr lang="en-US" baseline="30000">
                          <a:solidFill>
                            <a:srgbClr val="BCBD23"/>
                          </a:solidFill>
                        </a:rPr>
                        <a:t>-2</a:t>
                      </a:r>
                      <a:endParaRPr lang="ru-RU" baseline="30000">
                        <a:solidFill>
                          <a:srgbClr val="BCBD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1/x</a:t>
                      </a:r>
                      <a:r>
                        <a:rPr lang="en-US" baseline="30000"/>
                        <a:t>2</a:t>
                      </a:r>
                      <a:endParaRPr lang="ru-RU" baseline="30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307429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38DD2D-A559-4BE8-A54D-BB0BF519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74" y="1115376"/>
            <a:ext cx="4931256" cy="47239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4ABE04-AA57-4558-97AE-BABB7A2EAC36}"/>
              </a:ext>
            </a:extLst>
          </p:cNvPr>
          <p:cNvSpPr txBox="1"/>
          <p:nvPr/>
        </p:nvSpPr>
        <p:spPr>
          <a:xfrm>
            <a:off x="3118807" y="689230"/>
            <a:ext cx="6099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Числа можно возводить в любую вещественную степень.</a:t>
            </a:r>
          </a:p>
        </p:txBody>
      </p:sp>
    </p:spTree>
    <p:extLst>
      <p:ext uri="{BB962C8B-B14F-4D97-AF65-F5344CB8AC3E}">
        <p14:creationId xmlns:p14="http://schemas.microsoft.com/office/powerpoint/2010/main" val="46989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CC4F7-4475-4989-BB5D-C76B44E4EB36}"/>
              </a:ext>
            </a:extLst>
          </p:cNvPr>
          <p:cNvSpPr txBox="1"/>
          <p:nvPr/>
        </p:nvSpPr>
        <p:spPr>
          <a:xfrm>
            <a:off x="5033848" y="265838"/>
            <a:ext cx="21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>
                <a:solidFill>
                  <a:srgbClr val="008000"/>
                </a:solidFill>
                <a:latin typeface="Raleway Medium" pitchFamily="2" charset="-52"/>
              </a:rPr>
              <a:t>План вебинара: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93398DB-B733-48D8-9FED-DBD2B16D5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07133"/>
              </p:ext>
            </p:extLst>
          </p:nvPr>
        </p:nvGraphicFramePr>
        <p:xfrm>
          <a:off x="1438272" y="884271"/>
          <a:ext cx="9315449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3658">
                  <a:extLst>
                    <a:ext uri="{9D8B030D-6E8A-4147-A177-3AD203B41FA5}">
                      <a16:colId xmlns:a16="http://schemas.microsoft.com/office/drawing/2014/main" val="3420269235"/>
                    </a:ext>
                  </a:extLst>
                </a:gridCol>
                <a:gridCol w="5461791">
                  <a:extLst>
                    <a:ext uri="{9D8B030D-6E8A-4147-A177-3AD203B41FA5}">
                      <a16:colId xmlns:a16="http://schemas.microsoft.com/office/drawing/2014/main" val="832590883"/>
                    </a:ext>
                  </a:extLst>
                </a:gridCol>
              </a:tblGrid>
              <a:tr h="301493">
                <a:tc>
                  <a:txBody>
                    <a:bodyPr/>
                    <a:lstStyle/>
                    <a:p>
                      <a:pPr algn="ctr"/>
                      <a:r>
                        <a:rPr lang="ru-RU" sz="1400" i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Тема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i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и пояснения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657267"/>
                  </a:ext>
                </a:extLst>
              </a:tr>
              <a:tr h="301493">
                <a:tc gridSpan="2">
                  <a:txBody>
                    <a:bodyPr/>
                    <a:lstStyle/>
                    <a:p>
                      <a:r>
                        <a:rPr lang="ru-RU" sz="16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54998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Объединение, пересечение, мощность мн-ва, set в python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255292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Десятичная, двоичная, шестнадцатиричная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7172422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R, N, числа с плавающей запятой, 1e10, NaN, Inf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9411623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вектора и кортежа, примеры в </a:t>
                      </a:r>
                      <a:r>
                        <a:rPr lang="en-US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python</a:t>
                      </a:r>
                      <a:endParaRPr lang="ru-RU" sz="14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9685495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 массивы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2-мерные, 3-мерные и т. д.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5860459"/>
                  </a:ext>
                </a:extLst>
              </a:tr>
              <a:tr h="301493">
                <a:tc gridSpan="2">
                  <a:txBody>
                    <a:bodyPr/>
                    <a:lstStyle/>
                    <a:p>
                      <a:r>
                        <a:rPr lang="ru-RU" sz="16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102558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Область определения, область значений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6640540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 и интеграл (неформально)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 и интеграл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1848612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Виды функций и их свойства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Степени, полиномы, экспонента, гипербола и пр.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282163"/>
                  </a:ext>
                </a:extLst>
              </a:tr>
              <a:tr h="301493">
                <a:tc gridSpan="2">
                  <a:txBody>
                    <a:bodyPr/>
                    <a:lstStyle/>
                    <a:p>
                      <a:r>
                        <a:rPr lang="ru-RU" sz="16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</a:t>
                      </a:r>
                      <a:r>
                        <a:rPr lang="en-US" sz="16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numpy</a:t>
                      </a:r>
                      <a:endParaRPr lang="ru-RU" sz="1600" strike="sngStrike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701519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Способы создания массивов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zeros, ones, uniform, normal</a:t>
                      </a:r>
                      <a:endParaRPr lang="ru-RU" sz="1400" strike="sngStrike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467258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Визуализация с помощью </a:t>
                      </a:r>
                      <a:r>
                        <a:rPr lang="en-US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matplotlib</a:t>
                      </a:r>
                      <a:endParaRPr lang="ru-RU" sz="1400" strike="sngStrike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plot, scatter, imshow</a:t>
                      </a:r>
                      <a:endParaRPr lang="ru-RU" sz="1400" strike="sngStrike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9836702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Индексация в </a:t>
                      </a:r>
                      <a:r>
                        <a:rPr lang="en-US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numpy</a:t>
                      </a:r>
                      <a:endParaRPr lang="ru-RU" sz="1400" strike="sngStrike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slice, newaxis, ellipsis</a:t>
                      </a:r>
                      <a:endParaRPr lang="ru-RU" sz="1400" strike="sngStrike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4377441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Различные операции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reshape, concatenate, stack, mean</a:t>
                      </a:r>
                      <a:endParaRPr lang="ru-RU" sz="1400" strike="sngStrike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684936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ru-RU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Работа с выборками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linspace, </a:t>
                      </a:r>
                      <a:r>
                        <a:rPr lang="ru-RU" sz="14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индексация массивом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215768"/>
                  </a:ext>
                </a:extLst>
              </a:tr>
              <a:tr h="301493">
                <a:tc gridSpan="2">
                  <a:txBody>
                    <a:bodyPr/>
                    <a:lstStyle/>
                    <a:p>
                      <a:r>
                        <a:rPr lang="ru-RU" sz="1600" strike="sngStrike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4: обзор математически как науки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446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61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869928-FC89-4D62-853F-0AA39B55EAB2}"/>
              </a:ext>
            </a:extLst>
          </p:cNvPr>
          <p:cNvSpPr txBox="1"/>
          <p:nvPr/>
        </p:nvSpPr>
        <p:spPr>
          <a:xfrm>
            <a:off x="3118807" y="232306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Синусоида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E4B26-3F53-4090-833A-D3975BD53960}"/>
              </a:ext>
            </a:extLst>
          </p:cNvPr>
          <p:cNvSpPr txBox="1"/>
          <p:nvPr/>
        </p:nvSpPr>
        <p:spPr>
          <a:xfrm>
            <a:off x="3118807" y="601638"/>
            <a:ext cx="8316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Синусоидой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называется график функций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FE14C-1224-4132-99E8-FDDBF9C80A40}"/>
              </a:ext>
            </a:extLst>
          </p:cNvPr>
          <p:cNvSpPr txBox="1"/>
          <p:nvPr/>
        </p:nvSpPr>
        <p:spPr>
          <a:xfrm>
            <a:off x="3118809" y="940192"/>
            <a:ext cx="2643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синуса: </a:t>
            </a:r>
            <a:r>
              <a:rPr lang="en-US" sz="1600" b="1">
                <a:solidFill>
                  <a:srgbClr val="2078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sin(x)</a:t>
            </a:r>
            <a:endParaRPr lang="ru-RU" sz="1600" b="1">
              <a:solidFill>
                <a:srgbClr val="2078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BB1F79-6DD1-42C2-9655-338384C9B81A}"/>
              </a:ext>
            </a:extLst>
          </p:cNvPr>
          <p:cNvSpPr txBox="1"/>
          <p:nvPr/>
        </p:nvSpPr>
        <p:spPr>
          <a:xfrm>
            <a:off x="3118808" y="1278746"/>
            <a:ext cx="677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косинуса: </a:t>
            </a:r>
            <a:r>
              <a:rPr lang="en-US" sz="1600" b="1">
                <a:solidFill>
                  <a:srgbClr val="FF7B0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cos(x)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то же самое, что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sin(x + </a:t>
            </a:r>
            <a:r>
              <a:rPr lang="el-GR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​π/​2)</a:t>
            </a:r>
            <a:endParaRPr lang="ru-RU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D64CC-59E6-4C58-9BED-2825C1D194F3}"/>
              </a:ext>
            </a:extLst>
          </p:cNvPr>
          <p:cNvSpPr txBox="1"/>
          <p:nvPr/>
        </p:nvSpPr>
        <p:spPr>
          <a:xfrm>
            <a:off x="3118807" y="1617300"/>
            <a:ext cx="788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общем случае: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+ B*sin(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*x + D)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где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A, B, C, D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любые константы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A42FF0-64ED-4C90-8DCD-9D872B20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454" y="2099051"/>
            <a:ext cx="5840223" cy="3492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1DF1B-0146-4946-A7BF-0B17787887B6}"/>
              </a:ext>
            </a:extLst>
          </p:cNvPr>
          <p:cNvSpPr txBox="1"/>
          <p:nvPr/>
        </p:nvSpPr>
        <p:spPr>
          <a:xfrm>
            <a:off x="3118807" y="5591857"/>
            <a:ext cx="86629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Многие процессы (производственные, экономические, физические, биологические)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описываются синусоидой, потому что синусоида является распространенным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решением дифференциальных уравнений из-за своего свойства: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</a:t>
            </a:r>
            <a:r>
              <a:rPr lang="en-US" sz="16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’’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(x) = -sin(x).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80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64AA3F-2D52-457A-B753-0D190DD7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333">
            <a:off x="7704530" y="5730091"/>
            <a:ext cx="1004102" cy="73879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869928-FC89-4D62-853F-0AA39B55EAB2}"/>
              </a:ext>
            </a:extLst>
          </p:cNvPr>
          <p:cNvSpPr txBox="1"/>
          <p:nvPr/>
        </p:nvSpPr>
        <p:spPr>
          <a:xfrm>
            <a:off x="3118807" y="23230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Экспонента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E4B26-3F53-4090-833A-D3975BD53960}"/>
              </a:ext>
            </a:extLst>
          </p:cNvPr>
          <p:cNvSpPr txBox="1"/>
          <p:nvPr/>
        </p:nvSpPr>
        <p:spPr>
          <a:xfrm>
            <a:off x="3118807" y="630520"/>
            <a:ext cx="8547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Экспонента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функция следующего вида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A*B</a:t>
            </a:r>
            <a:r>
              <a:rPr lang="en-US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где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A, B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некоторые константы.</a:t>
            </a:r>
            <a:endParaRPr lang="ru-RU" sz="1600" b="1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3B13A2-29D2-4065-B1B6-BC03628105FF}"/>
              </a:ext>
            </a:extLst>
          </p:cNvPr>
          <p:cNvSpPr txBox="1"/>
          <p:nvPr/>
        </p:nvSpPr>
        <p:spPr>
          <a:xfrm>
            <a:off x="3118807" y="997956"/>
            <a:ext cx="8316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Запись </a:t>
            </a:r>
            <a:r>
              <a:rPr lang="en-US" sz="1600" b="1">
                <a:solidFill>
                  <a:srgbClr val="1470B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exp(x)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означает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где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особое число: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2,7182818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A2BD5-7D04-4CBC-9A1E-039B0ACCBCFC}"/>
              </a:ext>
            </a:extLst>
          </p:cNvPr>
          <p:cNvSpPr txBox="1"/>
          <p:nvPr/>
        </p:nvSpPr>
        <p:spPr>
          <a:xfrm>
            <a:off x="3118806" y="1367016"/>
            <a:ext cx="8316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Производная экспоненты равна самой экспоненте: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(e</a:t>
            </a:r>
            <a:r>
              <a:rPr lang="en-US" sz="16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en-US" sz="16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’ =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16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2" name="Picture 4" descr="АТМОСФЕРНОЕ ДАВЛЕНИЕ: ГЕОГРАФИЧЕСКИЙ СЛОВАРЬ">
            <a:extLst>
              <a:ext uri="{FF2B5EF4-FFF2-40B4-BE49-F238E27FC236}">
                <a16:creationId xmlns:a16="http://schemas.microsoft.com/office/drawing/2014/main" id="{A89AA423-7A2B-446F-97C8-590B2D69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139" y="1949380"/>
            <a:ext cx="2878391" cy="45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9E7FBB-F73D-4A91-A2F1-39BE2CE848DC}"/>
              </a:ext>
            </a:extLst>
          </p:cNvPr>
          <p:cNvSpPr txBox="1"/>
          <p:nvPr/>
        </p:nvSpPr>
        <p:spPr>
          <a:xfrm>
            <a:off x="4053069" y="6033292"/>
            <a:ext cx="408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атмосферное давление с</a:t>
            </a: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ростом высоты убывает по экспоненте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8D390-BB20-4ED6-A58B-500DECF52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806" y="1949380"/>
            <a:ext cx="379240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74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4E4B26-3F53-4090-833A-D3975BD53960}"/>
              </a:ext>
            </a:extLst>
          </p:cNvPr>
          <p:cNvSpPr txBox="1"/>
          <p:nvPr/>
        </p:nvSpPr>
        <p:spPr>
          <a:xfrm>
            <a:off x="3118807" y="630520"/>
            <a:ext cx="8547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Экспонента растет быстрее любой степенной функции!</a:t>
            </a:r>
            <a:endParaRPr lang="ru-RU" sz="1600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99355-EDF1-4A7B-BEDB-45CF8405B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920" y="1654888"/>
            <a:ext cx="4448069" cy="4309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563DA0-3E4A-4A75-B30E-42CAC636B8F2}"/>
              </a:ext>
            </a:extLst>
          </p:cNvPr>
          <p:cNvSpPr txBox="1"/>
          <p:nvPr/>
        </p:nvSpPr>
        <p:spPr>
          <a:xfrm>
            <a:off x="8465343" y="1474578"/>
            <a:ext cx="2401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4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устремляется вверх как пуля, выпущенная из ружья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E9029-C0F8-407D-B8EA-C425E9726858}"/>
              </a:ext>
            </a:extLst>
          </p:cNvPr>
          <p:cNvSpPr txBox="1"/>
          <p:nvPr/>
        </p:nvSpPr>
        <p:spPr>
          <a:xfrm>
            <a:off x="8067940" y="5595453"/>
            <a:ext cx="3312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16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разгоряется медленнее, как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Space Shuttle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со старта, но рано или поздно обгонит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4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(и даже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4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000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FF1948-6C26-4F9A-AA65-2C5F93090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301" y="2213242"/>
            <a:ext cx="2419688" cy="2514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2D6BCB-AF02-462E-82D3-B1AE355F4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534" y="3301378"/>
            <a:ext cx="2094577" cy="209981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BC681A-0C1D-4F4D-B9B1-033E8FDF4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4890" flipV="1">
            <a:off x="6196817" y="1377858"/>
            <a:ext cx="2298285" cy="13859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B8F1F9-C239-46C8-BBDA-D6FE19F4B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9368" flipH="1">
            <a:off x="6494777" y="4758870"/>
            <a:ext cx="1428164" cy="14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8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4E4B26-3F53-4090-833A-D3975BD53960}"/>
              </a:ext>
            </a:extLst>
          </p:cNvPr>
          <p:cNvSpPr txBox="1"/>
          <p:nvPr/>
        </p:nvSpPr>
        <p:spPr>
          <a:xfrm>
            <a:off x="3118807" y="630520"/>
            <a:ext cx="8547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Гипербола растет еще быстрее экспоненты: она достигает бесконечности уже при конечном значении аргумента.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2EB7D3-6419-419E-85A2-9DCCB218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07" y="1394288"/>
            <a:ext cx="5026520" cy="4833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BF7723-AA15-4F6F-AEA9-1BC01DF1963D}"/>
              </a:ext>
            </a:extLst>
          </p:cNvPr>
          <p:cNvSpPr txBox="1"/>
          <p:nvPr/>
        </p:nvSpPr>
        <p:spPr>
          <a:xfrm>
            <a:off x="8225714" y="1635352"/>
            <a:ext cx="2401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«гиперболический рост»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F72480-1D0A-447C-B9AF-10B056816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57551" flipV="1">
            <a:off x="5966494" y="1422659"/>
            <a:ext cx="2474685" cy="1385925"/>
          </a:xfrm>
          <a:prstGeom prst="rect">
            <a:avLst/>
          </a:prstGeom>
        </p:spPr>
      </p:pic>
      <p:pic>
        <p:nvPicPr>
          <p:cNvPr id="4098" name="Picture 2" descr="Книга &quot;Гиперболический рост в живой природе и обществе&quot; – купить книгу ISBN  978-5-397-00481-7 с быстрой доставкой в интернет-магазине OZON">
            <a:extLst>
              <a:ext uri="{FF2B5EF4-FFF2-40B4-BE49-F238E27FC236}">
                <a16:creationId xmlns:a16="http://schemas.microsoft.com/office/drawing/2014/main" id="{789B813B-D611-4EE0-910F-01E032B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100" y="2605524"/>
            <a:ext cx="2263120" cy="34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01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869928-FC89-4D62-853F-0AA39B55EAB2}"/>
              </a:ext>
            </a:extLst>
          </p:cNvPr>
          <p:cNvSpPr txBox="1"/>
          <p:nvPr/>
        </p:nvSpPr>
        <p:spPr>
          <a:xfrm>
            <a:off x="3118807" y="23230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Логарифм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E4B26-3F53-4090-833A-D3975BD53960}"/>
              </a:ext>
            </a:extLst>
          </p:cNvPr>
          <p:cNvSpPr txBox="1"/>
          <p:nvPr/>
        </p:nvSpPr>
        <p:spPr>
          <a:xfrm>
            <a:off x="3118807" y="630520"/>
            <a:ext cx="8547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Логарифм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 основанию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 (log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A)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степень, в которую нужно возвести основание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чтобы получить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А.</a:t>
            </a:r>
            <a:endParaRPr lang="ru-RU" sz="1600" b="1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64A1E-25DC-411B-97A6-1B3A5AF640BC}"/>
              </a:ext>
            </a:extLst>
          </p:cNvPr>
          <p:cNvSpPr txBox="1"/>
          <p:nvPr/>
        </p:nvSpPr>
        <p:spPr>
          <a:xfrm>
            <a:off x="3121247" y="1215295"/>
            <a:ext cx="8333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= 3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так как 10 нужно возвести в степень 3, чтобы получить 1000)</a:t>
            </a:r>
            <a:endParaRPr lang="ru-RU" sz="1600" b="1">
              <a:solidFill>
                <a:srgbClr val="2078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D3340-2433-4E7E-B36D-ECB8327250C2}"/>
              </a:ext>
            </a:extLst>
          </p:cNvPr>
          <p:cNvSpPr txBox="1"/>
          <p:nvPr/>
        </p:nvSpPr>
        <p:spPr>
          <a:xfrm>
            <a:off x="3118807" y="1553849"/>
            <a:ext cx="8333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=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ru-RU" sz="1600" b="1">
              <a:solidFill>
                <a:srgbClr val="2078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4BC26-2C1C-4CFD-A5EC-5A64739D2547}"/>
              </a:ext>
            </a:extLst>
          </p:cNvPr>
          <p:cNvSpPr txBox="1"/>
          <p:nvPr/>
        </p:nvSpPr>
        <p:spPr>
          <a:xfrm>
            <a:off x="3116367" y="1897261"/>
            <a:ext cx="8333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=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endParaRPr lang="ru-RU" sz="1600" b="1">
              <a:solidFill>
                <a:srgbClr val="2078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6E2B9-8DCA-4CF4-B4A1-63FCF67336CA}"/>
              </a:ext>
            </a:extLst>
          </p:cNvPr>
          <p:cNvSpPr txBox="1"/>
          <p:nvPr/>
        </p:nvSpPr>
        <p:spPr>
          <a:xfrm>
            <a:off x="3113927" y="2240673"/>
            <a:ext cx="8333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</a:t>
            </a:r>
            <a:endParaRPr lang="ru-RU" sz="1600" b="1">
              <a:solidFill>
                <a:srgbClr val="2078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8470F-FC5B-4150-AF20-949A1AFE3EE0}"/>
              </a:ext>
            </a:extLst>
          </p:cNvPr>
          <p:cNvSpPr txBox="1"/>
          <p:nvPr/>
        </p:nvSpPr>
        <p:spPr>
          <a:xfrm>
            <a:off x="3113927" y="2574369"/>
            <a:ext cx="8333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0.001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-3</a:t>
            </a:r>
            <a:endParaRPr lang="ru-RU" sz="1600" b="1">
              <a:solidFill>
                <a:srgbClr val="2078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357AD-B623-4BDA-92E3-C051B08FECE3}"/>
              </a:ext>
            </a:extLst>
          </p:cNvPr>
          <p:cNvSpPr txBox="1"/>
          <p:nvPr/>
        </p:nvSpPr>
        <p:spPr>
          <a:xfrm>
            <a:off x="3121247" y="2920147"/>
            <a:ext cx="8994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ln</a:t>
            </a:r>
            <a:r>
              <a:rPr lang="en-US" sz="1600" b="1">
                <a:solidFill>
                  <a:srgbClr val="1470B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x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(натуральный логарифм)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логарифм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 основанию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(2,7182818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ln x = log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ru-RU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92FDB8-A0B3-4C82-BE9F-01BC178C1027}"/>
              </a:ext>
            </a:extLst>
          </p:cNvPr>
          <p:cNvSpPr txBox="1"/>
          <p:nvPr/>
        </p:nvSpPr>
        <p:spPr>
          <a:xfrm>
            <a:off x="3306610" y="3446392"/>
            <a:ext cx="408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График логарифма – положенная «на бок» экспонента: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8EA975-DA83-46C1-BE34-D50171D4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247" y="4035243"/>
            <a:ext cx="4200523" cy="25378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34CF2D-DBCD-4632-925C-7D6FD8BB0CAF}"/>
              </a:ext>
            </a:extLst>
          </p:cNvPr>
          <p:cNvSpPr txBox="1"/>
          <p:nvPr/>
        </p:nvSpPr>
        <p:spPr>
          <a:xfrm>
            <a:off x="7683639" y="3397796"/>
            <a:ext cx="4085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Логарифмический масштаб по оси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CEBCD0-9A21-41B2-9A5D-E38BA35766D7}"/>
              </a:ext>
            </a:extLst>
          </p:cNvPr>
          <p:cNvSpPr txBox="1"/>
          <p:nvPr/>
        </p:nvSpPr>
        <p:spPr>
          <a:xfrm>
            <a:off x="8120741" y="3696689"/>
            <a:ext cx="3050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plt.set_yscale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'log'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7A70DE-F244-4CD3-81F3-07B23590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471" y="4039710"/>
            <a:ext cx="3530087" cy="26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45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функции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функции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Производная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 интеграл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Основные виды математических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функций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869928-FC89-4D62-853F-0AA39B55EAB2}"/>
              </a:ext>
            </a:extLst>
          </p:cNvPr>
          <p:cNvSpPr txBox="1"/>
          <p:nvPr/>
        </p:nvSpPr>
        <p:spPr>
          <a:xfrm>
            <a:off x="3118807" y="23230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Сигмоиды и </a:t>
            </a:r>
            <a:r>
              <a:rPr lang="en-US">
                <a:solidFill>
                  <a:srgbClr val="008000"/>
                </a:solidFill>
                <a:latin typeface="Raleway Medium" pitchFamily="2" charset="-52"/>
              </a:rPr>
              <a:t>sign(x)</a:t>
            </a:r>
            <a:endParaRPr lang="ru-RU">
              <a:solidFill>
                <a:srgbClr val="008000"/>
              </a:solidFill>
              <a:latin typeface="Raleway Medium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E4B26-3F53-4090-833A-D3975BD53960}"/>
              </a:ext>
            </a:extLst>
          </p:cNvPr>
          <p:cNvSpPr txBox="1"/>
          <p:nvPr/>
        </p:nvSpPr>
        <p:spPr>
          <a:xfrm>
            <a:off x="3118807" y="630520"/>
            <a:ext cx="8557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игмоиды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это неубывающие функции с двумя горизонтальными асимптотами.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Являются разновидностями функций перехода, то есть описывают переход от одного состояния к другому.</a:t>
            </a:r>
            <a:endParaRPr lang="ru-RU" sz="1600" b="1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3BA74E-9265-4097-954A-63972CF0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07" y="1723169"/>
            <a:ext cx="5502679" cy="34116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EFC2FB-C7D4-4B18-8D2A-98F27A3E61B5}"/>
              </a:ext>
            </a:extLst>
          </p:cNvPr>
          <p:cNvSpPr txBox="1"/>
          <p:nvPr/>
        </p:nvSpPr>
        <p:spPr>
          <a:xfrm>
            <a:off x="8795268" y="2393464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247AB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sigmoid(x)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1/(1+e</a:t>
            </a:r>
            <a:r>
              <a:rPr lang="en-US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-x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85B95-2061-43B2-87AB-7765746C922B}"/>
              </a:ext>
            </a:extLst>
          </p:cNvPr>
          <p:cNvSpPr txBox="1"/>
          <p:nvPr/>
        </p:nvSpPr>
        <p:spPr>
          <a:xfrm>
            <a:off x="8795268" y="2805632"/>
            <a:ext cx="2824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97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arctan(x)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арктангенс,</a:t>
            </a: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тригонометрическая функция</a:t>
            </a:r>
            <a:endParaRPr lang="ru-RU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31029-895B-4E12-8194-966A97767892}"/>
              </a:ext>
            </a:extLst>
          </p:cNvPr>
          <p:cNvSpPr txBox="1"/>
          <p:nvPr/>
        </p:nvSpPr>
        <p:spPr>
          <a:xfrm>
            <a:off x="8795268" y="2012074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Примеры: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08B6F4-8630-45A9-A2F1-0422F12F56CD}"/>
              </a:ext>
            </a:extLst>
          </p:cNvPr>
          <p:cNvSpPr txBox="1"/>
          <p:nvPr/>
        </p:nvSpPr>
        <p:spPr>
          <a:xfrm>
            <a:off x="8795268" y="3428999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209B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sign(x)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|x| / x</a:t>
            </a:r>
            <a:endParaRPr lang="ru-RU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B373E-8898-41A7-B051-DA0713D2B5CD}"/>
              </a:ext>
            </a:extLst>
          </p:cNvPr>
          <p:cNvSpPr txBox="1"/>
          <p:nvPr/>
        </p:nvSpPr>
        <p:spPr>
          <a:xfrm>
            <a:off x="3118807" y="5254500"/>
            <a:ext cx="7893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Сигмоиды активно применяются в машинном обучении и нейронных сетях.</a:t>
            </a:r>
          </a:p>
        </p:txBody>
      </p:sp>
    </p:spTree>
    <p:extLst>
      <p:ext uri="{BB962C8B-B14F-4D97-AF65-F5344CB8AC3E}">
        <p14:creationId xmlns:p14="http://schemas.microsoft.com/office/powerpoint/2010/main" val="395629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ckxWCBKUa-ZzDNTBV3aqLNf1WKS-40Dga2Rab_9w4-yV0hUuVg7IsjXcbIPNeaMpDAP0e8JrezNZ_emjC0XqxWmelD7h2OJBHhy_iX_dVOt29PBJPFi1w3zNys6OKeWj_9e7G-TD2qo">
            <a:extLst>
              <a:ext uri="{FF2B5EF4-FFF2-40B4-BE49-F238E27FC236}">
                <a16:creationId xmlns:a16="http://schemas.microsoft.com/office/drawing/2014/main" id="{9021C4C2-C4C7-425E-9309-DD43E158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3" y="2681500"/>
            <a:ext cx="2284954" cy="228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E21B666-FD0B-468D-AA13-EB0AF510D0AC}"/>
              </a:ext>
            </a:extLst>
          </p:cNvPr>
          <p:cNvSpPr/>
          <p:nvPr/>
        </p:nvSpPr>
        <p:spPr>
          <a:xfrm>
            <a:off x="2044250" y="1588687"/>
            <a:ext cx="810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latin typeface="Raleway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На этом все. Оставите отзыв? </a:t>
            </a:r>
            <a:r>
              <a:rPr lang="en-US" u="sng">
                <a:latin typeface="Raleway Medium" pitchFamily="2" charset="-52"/>
                <a:hlinkClick r:id="rId3"/>
              </a:rPr>
              <a:t>https://forms.gle/NGgQTrGzxw7zkD1z6</a:t>
            </a:r>
            <a:endParaRPr lang="ru-RU">
              <a:latin typeface="Raleway Medium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D16960-3518-4FEC-9D2E-9D77C5DF1BF3}"/>
              </a:ext>
            </a:extLst>
          </p:cNvPr>
          <p:cNvSpPr/>
          <p:nvPr/>
        </p:nvSpPr>
        <p:spPr>
          <a:xfrm>
            <a:off x="4396656" y="2059133"/>
            <a:ext cx="3398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Raleway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Блок: Математика (</a:t>
            </a:r>
            <a:r>
              <a:rPr lang="en-US" sz="1600">
                <a:latin typeface="Raleway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MATH&amp;STAT)</a:t>
            </a:r>
            <a:endParaRPr lang="ru-RU" sz="1600">
              <a:latin typeface="Raleway Medium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9C48EE4-AC1E-465D-8C43-B339A01B3FF9}"/>
              </a:ext>
            </a:extLst>
          </p:cNvPr>
          <p:cNvSpPr/>
          <p:nvPr/>
        </p:nvSpPr>
        <p:spPr>
          <a:xfrm>
            <a:off x="4378221" y="2339076"/>
            <a:ext cx="34355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Raleway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Ведущий вебинара: Олег Зяблов</a:t>
            </a:r>
            <a:endParaRPr lang="ru-RU" sz="1600">
              <a:latin typeface="Raleway Medium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8477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1087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614F42-27E3-4F0D-8F89-79C1E403D237}"/>
              </a:ext>
            </a:extLst>
          </p:cNvPr>
          <p:cNvSpPr txBox="1"/>
          <p:nvPr/>
        </p:nvSpPr>
        <p:spPr>
          <a:xfrm>
            <a:off x="3048276" y="697974"/>
            <a:ext cx="9817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Множество (англ.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неупорядоченный набор неких математических объектов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(каких угодно)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без повторений.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074DF-9F00-473B-B30B-6624C27C79A4}"/>
              </a:ext>
            </a:extLst>
          </p:cNvPr>
          <p:cNvSpPr txBox="1"/>
          <p:nvPr/>
        </p:nvSpPr>
        <p:spPr>
          <a:xfrm>
            <a:off x="3048277" y="268917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Множества</a:t>
            </a:r>
            <a:r>
              <a:rPr lang="en-US">
                <a:solidFill>
                  <a:srgbClr val="008000"/>
                </a:solidFill>
                <a:latin typeface="Raleway Medium" pitchFamily="2" charset="-52"/>
              </a:rPr>
              <a:t> </a:t>
            </a:r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 математике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5314F-405D-4C72-B49D-9373D1B61689}"/>
              </a:ext>
            </a:extLst>
          </p:cNvPr>
          <p:cNvSpPr txBox="1"/>
          <p:nvPr/>
        </p:nvSpPr>
        <p:spPr>
          <a:xfrm>
            <a:off x="3048276" y="1269284"/>
            <a:ext cx="8686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Неупорядоченность: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{1, 2, 3}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{3, 1, 2}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8E8B2-E6A5-43C6-AD56-6A302FE1170E}"/>
              </a:ext>
            </a:extLst>
          </p:cNvPr>
          <p:cNvSpPr txBox="1"/>
          <p:nvPr/>
        </p:nvSpPr>
        <p:spPr>
          <a:xfrm>
            <a:off x="3048276" y="1602011"/>
            <a:ext cx="98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Множество может быть пустым (символ 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{} </a:t>
            </a:r>
            <a:r>
              <a:rPr lang="ru-RU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или ∅</a:t>
            </a:r>
            <a:r>
              <a:rPr lang="en-US"/>
              <a:t>)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06C69-38BE-4200-9F78-E4F1D7A876C8}"/>
              </a:ext>
            </a:extLst>
          </p:cNvPr>
          <p:cNvSpPr txBox="1"/>
          <p:nvPr/>
        </p:nvSpPr>
        <p:spPr>
          <a:xfrm>
            <a:off x="3048276" y="1971343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Множества могут быть бесконечными или содержать друг друга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C2432-EE33-467F-B27F-272FEFBB7CBF}"/>
              </a:ext>
            </a:extLst>
          </p:cNvPr>
          <p:cNvSpPr txBox="1"/>
          <p:nvPr/>
        </p:nvSpPr>
        <p:spPr>
          <a:xfrm>
            <a:off x="3048276" y="2309897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Объединение множеств: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{1, 2} U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{1, {x, y}} = {1, 2, {x, y}}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45C26-EECB-4C64-8C15-CA786F348FEC}"/>
              </a:ext>
            </a:extLst>
          </p:cNvPr>
          <p:cNvSpPr txBox="1"/>
          <p:nvPr/>
        </p:nvSpPr>
        <p:spPr>
          <a:xfrm>
            <a:off x="3048276" y="2648451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Пересечение множеств: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{1, 2} ⋂ {2, 3} = {2}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69ECC-D84B-40C4-88EA-19CCB1EA5119}"/>
              </a:ext>
            </a:extLst>
          </p:cNvPr>
          <p:cNvSpPr txBox="1"/>
          <p:nvPr/>
        </p:nvSpPr>
        <p:spPr>
          <a:xfrm>
            <a:off x="3048276" y="3325559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Множества в </a:t>
            </a:r>
            <a:r>
              <a:rPr lang="en-US">
                <a:solidFill>
                  <a:srgbClr val="008000"/>
                </a:solidFill>
                <a:latin typeface="Raleway Medium" pitchFamily="2" charset="-52"/>
              </a:rPr>
              <a:t>Python</a:t>
            </a:r>
            <a:endParaRPr lang="ru-RU">
              <a:solidFill>
                <a:srgbClr val="008000"/>
              </a:solidFill>
              <a:latin typeface="Raleway Medium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E99DA-F08C-4F12-BAB6-21A9DAC2984C}"/>
              </a:ext>
            </a:extLst>
          </p:cNvPr>
          <p:cNvSpPr txBox="1"/>
          <p:nvPr/>
        </p:nvSpPr>
        <p:spPr>
          <a:xfrm>
            <a:off x="3048276" y="3741057"/>
            <a:ext cx="9817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set()		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создание пустого множества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{}		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создание пустого множества (то же самое)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{1, 2, 3, 2}	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создает множество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{1, 2, 3} – 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без повторений!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{1, 2} | {2, 3}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	# 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объединение множеств - равно {1, 2, 3}</a:t>
            </a:r>
          </a:p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{1, 2}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{2, 3}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	# 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пересечение множеств - равно {2}</a:t>
            </a:r>
          </a:p>
        </p:txBody>
      </p:sp>
    </p:spTree>
    <p:extLst>
      <p:ext uri="{BB962C8B-B14F-4D97-AF65-F5344CB8AC3E}">
        <p14:creationId xmlns:p14="http://schemas.microsoft.com/office/powerpoint/2010/main" val="47012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1074DF-9F00-473B-B30B-6624C27C79A4}"/>
              </a:ext>
            </a:extLst>
          </p:cNvPr>
          <p:cNvSpPr txBox="1"/>
          <p:nvPr/>
        </p:nvSpPr>
        <p:spPr>
          <a:xfrm>
            <a:off x="3048277" y="268917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Числа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5314F-405D-4C72-B49D-9373D1B61689}"/>
              </a:ext>
            </a:extLst>
          </p:cNvPr>
          <p:cNvSpPr txBox="1"/>
          <p:nvPr/>
        </p:nvSpPr>
        <p:spPr>
          <a:xfrm>
            <a:off x="3048276" y="684415"/>
            <a:ext cx="8686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Натуральные: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{1, 2, 3, …}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E964F6-DCE5-4BF6-AC8A-53E3C0F4B745}"/>
              </a:ext>
            </a:extLst>
          </p:cNvPr>
          <p:cNvSpPr txBox="1"/>
          <p:nvPr/>
        </p:nvSpPr>
        <p:spPr>
          <a:xfrm>
            <a:off x="3048276" y="1069135"/>
            <a:ext cx="8686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Целые: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{..., -2, -1, 0, 1, 2, …}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7C9EBA-56C8-4169-885D-C26F1BEDB128}"/>
              </a:ext>
            </a:extLst>
          </p:cNvPr>
          <p:cNvSpPr txBox="1"/>
          <p:nvPr/>
        </p:nvSpPr>
        <p:spPr>
          <a:xfrm>
            <a:off x="3048276" y="1453855"/>
            <a:ext cx="8686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Рациональные 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представимые в виде дроби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A/B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где А 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целые числа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372A93-739D-45CA-95DC-0AFA43EB4B9B}"/>
              </a:ext>
            </a:extLst>
          </p:cNvPr>
          <p:cNvSpPr txBox="1"/>
          <p:nvPr/>
        </p:nvSpPr>
        <p:spPr>
          <a:xfrm>
            <a:off x="3048275" y="1838575"/>
            <a:ext cx="8989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Вещественные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любые числа с числовой прямой, например 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1.3, </a:t>
            </a:r>
            <a:r>
              <a:rPr lang="el-GR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π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=3.14… и др.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DF5DB2-C132-492D-809D-65E826DD3F46}"/>
              </a:ext>
            </a:extLst>
          </p:cNvPr>
          <p:cNvSpPr txBox="1"/>
          <p:nvPr/>
        </p:nvSpPr>
        <p:spPr>
          <a:xfrm>
            <a:off x="3048275" y="2223295"/>
            <a:ext cx="8989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Иррациональные: все вещественные числа, не являющиеся рациональными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0962" name="Picture 2" descr="Картинки по запросу &quot;sqrt 2&quot;">
            <a:extLst>
              <a:ext uri="{FF2B5EF4-FFF2-40B4-BE49-F238E27FC236}">
                <a16:creationId xmlns:a16="http://schemas.microsoft.com/office/drawing/2014/main" id="{C50FA553-AE7A-4745-87DC-BA913A2CA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475" y="3818583"/>
            <a:ext cx="32861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16BE63-BF9B-4044-A367-2865A6032A01}"/>
              </a:ext>
            </a:extLst>
          </p:cNvPr>
          <p:cNvSpPr txBox="1"/>
          <p:nvPr/>
        </p:nvSpPr>
        <p:spPr>
          <a:xfrm>
            <a:off x="4960813" y="3090446"/>
            <a:ext cx="8989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√2 = 1.41421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-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иррациональное число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94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3E99E1F0-74A1-4669-BA93-3821ED5DCB2F}"/>
              </a:ext>
            </a:extLst>
          </p:cNvPr>
          <p:cNvSpPr/>
          <p:nvPr/>
        </p:nvSpPr>
        <p:spPr>
          <a:xfrm>
            <a:off x="8467768" y="1102124"/>
            <a:ext cx="2863781" cy="8381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492938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1AD2F9-713E-4295-A88E-1BC02B15C3C5}"/>
              </a:ext>
            </a:extLst>
          </p:cNvPr>
          <p:cNvSpPr txBox="1"/>
          <p:nvPr/>
        </p:nvSpPr>
        <p:spPr>
          <a:xfrm>
            <a:off x="3077022" y="1282607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Десятичная система счисления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B6572-F281-4D7B-9D36-19A7F281CA49}"/>
              </a:ext>
            </a:extLst>
          </p:cNvPr>
          <p:cNvSpPr txBox="1"/>
          <p:nvPr/>
        </p:nvSpPr>
        <p:spPr>
          <a:xfrm>
            <a:off x="4535669" y="1713802"/>
            <a:ext cx="151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03.45</a:t>
            </a:r>
            <a:r>
              <a:rPr lang="en-US" sz="2400" baseline="-25000"/>
              <a:t>1</a:t>
            </a:r>
            <a:r>
              <a:rPr lang="ru-RU" sz="2400" baseline="-25000"/>
              <a:t>0</a:t>
            </a: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784BE-E0ED-4D84-9BF2-91B30C8E5AFA}"/>
              </a:ext>
            </a:extLst>
          </p:cNvPr>
          <p:cNvSpPr txBox="1"/>
          <p:nvPr/>
        </p:nvSpPr>
        <p:spPr>
          <a:xfrm>
            <a:off x="3157409" y="250780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2</a:t>
            </a:r>
            <a:r>
              <a:rPr lang="en-US"/>
              <a:t>*100</a:t>
            </a:r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0F33F-0E8B-44F3-ACB9-5986790BAA5A}"/>
              </a:ext>
            </a:extLst>
          </p:cNvPr>
          <p:cNvSpPr txBox="1"/>
          <p:nvPr/>
        </p:nvSpPr>
        <p:spPr>
          <a:xfrm>
            <a:off x="4157219" y="250780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0</a:t>
            </a:r>
            <a:r>
              <a:rPr lang="en-US"/>
              <a:t>*10</a:t>
            </a:r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FDC1D-8848-428A-BBAB-56ACC489B378}"/>
              </a:ext>
            </a:extLst>
          </p:cNvPr>
          <p:cNvSpPr txBox="1"/>
          <p:nvPr/>
        </p:nvSpPr>
        <p:spPr>
          <a:xfrm>
            <a:off x="5040010" y="250780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3</a:t>
            </a:r>
            <a:r>
              <a:rPr lang="en-US"/>
              <a:t>*1</a:t>
            </a:r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43901-B3B7-4CF2-A0B9-35EF2B4CB2A9}"/>
              </a:ext>
            </a:extLst>
          </p:cNvPr>
          <p:cNvSpPr txBox="1"/>
          <p:nvPr/>
        </p:nvSpPr>
        <p:spPr>
          <a:xfrm>
            <a:off x="5804478" y="250780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4</a:t>
            </a:r>
            <a:r>
              <a:rPr lang="en-US"/>
              <a:t>/10</a:t>
            </a:r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383CB-0D7B-4A2C-996C-C0C17085EEF2}"/>
              </a:ext>
            </a:extLst>
          </p:cNvPr>
          <p:cNvSpPr txBox="1"/>
          <p:nvPr/>
        </p:nvSpPr>
        <p:spPr>
          <a:xfrm>
            <a:off x="6655689" y="250780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5</a:t>
            </a:r>
            <a:r>
              <a:rPr lang="en-US"/>
              <a:t>/100</a:t>
            </a:r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FA4C1D7-73FF-467D-963B-CB77AE3E2F0E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3541489" y="2180492"/>
            <a:ext cx="1169788" cy="32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D402FE0-F3AD-4011-8E31-651C7CF0227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482789" y="2180492"/>
            <a:ext cx="389261" cy="32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D90BEFE-A85A-4DFE-BC3A-488765B4619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052921" y="2190541"/>
            <a:ext cx="254150" cy="317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A18DE00-5097-410E-A6E2-010CD4E00A9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324226" y="2180492"/>
            <a:ext cx="792998" cy="32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0CDB9F2-2652-49D5-9B26-7ADE8329CBE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485000" y="2160396"/>
            <a:ext cx="1541945" cy="347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FECC06-5318-4DC2-86C0-B431A4E0FA8F}"/>
              </a:ext>
            </a:extLst>
          </p:cNvPr>
          <p:cNvSpPr txBox="1"/>
          <p:nvPr/>
        </p:nvSpPr>
        <p:spPr>
          <a:xfrm>
            <a:off x="3063636" y="375237"/>
            <a:ext cx="89809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основание системы счисления равно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</a:t>
            </a:r>
            <a:r>
              <a:rPr lang="ru-RU"/>
              <a:t>≥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то система счисления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использует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символов.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Единица в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n-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ном разряде означает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721F5E-9DA6-4D92-99A2-0374F4AADC00}"/>
              </a:ext>
            </a:extLst>
          </p:cNvPr>
          <p:cNvSpPr txBox="1"/>
          <p:nvPr/>
        </p:nvSpPr>
        <p:spPr>
          <a:xfrm>
            <a:off x="3063636" y="3143303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Двоичная система счисления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4F95F-199D-463C-8FB5-D70C59FBCED8}"/>
              </a:ext>
            </a:extLst>
          </p:cNvPr>
          <p:cNvSpPr txBox="1"/>
          <p:nvPr/>
        </p:nvSpPr>
        <p:spPr>
          <a:xfrm>
            <a:off x="4513553" y="3541753"/>
            <a:ext cx="1277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101.01</a:t>
            </a:r>
            <a:r>
              <a:rPr lang="ru-RU" sz="24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864F50-1376-4BC0-96C6-590834B03066}"/>
              </a:ext>
            </a:extLst>
          </p:cNvPr>
          <p:cNvSpPr txBox="1"/>
          <p:nvPr/>
        </p:nvSpPr>
        <p:spPr>
          <a:xfrm>
            <a:off x="3144023" y="433575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/>
              <a:t>1</a:t>
            </a:r>
            <a:r>
              <a:rPr lang="en-US"/>
              <a:t>*</a:t>
            </a:r>
            <a:r>
              <a:rPr lang="ru-RU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3A96AD-4713-4ED3-9397-91CBDAD506C9}"/>
              </a:ext>
            </a:extLst>
          </p:cNvPr>
          <p:cNvSpPr txBox="1"/>
          <p:nvPr/>
        </p:nvSpPr>
        <p:spPr>
          <a:xfrm>
            <a:off x="4143833" y="433575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0</a:t>
            </a:r>
            <a:r>
              <a:rPr lang="en-US"/>
              <a:t>*</a:t>
            </a:r>
            <a:r>
              <a:rPr lang="ru-RU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67C0F4-4DF5-489C-9FBA-CB8665691B08}"/>
              </a:ext>
            </a:extLst>
          </p:cNvPr>
          <p:cNvSpPr txBox="1"/>
          <p:nvPr/>
        </p:nvSpPr>
        <p:spPr>
          <a:xfrm>
            <a:off x="5026624" y="433575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/>
              <a:t>1</a:t>
            </a:r>
            <a:r>
              <a:rPr lang="en-US"/>
              <a:t>*1</a:t>
            </a:r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1A0743-E441-4591-88BA-7A2775EA207B}"/>
              </a:ext>
            </a:extLst>
          </p:cNvPr>
          <p:cNvSpPr txBox="1"/>
          <p:nvPr/>
        </p:nvSpPr>
        <p:spPr>
          <a:xfrm>
            <a:off x="5791092" y="43357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/>
              <a:t>0</a:t>
            </a:r>
            <a:r>
              <a:rPr lang="en-US"/>
              <a:t>/</a:t>
            </a:r>
            <a:r>
              <a:rPr lang="ru-RU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354725-473E-4055-8E0B-BB1626B8F19C}"/>
              </a:ext>
            </a:extLst>
          </p:cNvPr>
          <p:cNvSpPr txBox="1"/>
          <p:nvPr/>
        </p:nvSpPr>
        <p:spPr>
          <a:xfrm>
            <a:off x="6642303" y="43357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/>
              <a:t>1</a:t>
            </a:r>
            <a:r>
              <a:rPr lang="en-US"/>
              <a:t>/</a:t>
            </a:r>
            <a:r>
              <a:rPr lang="ru-RU"/>
              <a:t>4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6C8E0080-8B8A-4E57-9564-700B913425D2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3411084" y="4008443"/>
            <a:ext cx="1286808" cy="32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0521923-D924-45A9-8502-4DAFB072AA1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4410894" y="4008443"/>
            <a:ext cx="447772" cy="32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8EFCDF0-ECEF-4BF7-996E-2D43CA612339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039535" y="4018492"/>
            <a:ext cx="254150" cy="317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0F2F3A2D-FBB7-43FB-A78C-7DB770F5384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310840" y="4008443"/>
            <a:ext cx="734489" cy="32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0537A021-01C8-4A48-8239-13CF653EF3E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471614" y="3988347"/>
            <a:ext cx="1424926" cy="347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D18B6F9-E993-422E-A8A4-B4415A668BA9}"/>
              </a:ext>
            </a:extLst>
          </p:cNvPr>
          <p:cNvSpPr txBox="1"/>
          <p:nvPr/>
        </p:nvSpPr>
        <p:spPr>
          <a:xfrm>
            <a:off x="3077022" y="4978913"/>
            <a:ext cx="473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Шестнадцатеричная система счисления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2EF587-0252-465F-AB73-0EE629EBE188}"/>
              </a:ext>
            </a:extLst>
          </p:cNvPr>
          <p:cNvSpPr txBox="1"/>
          <p:nvPr/>
        </p:nvSpPr>
        <p:spPr>
          <a:xfrm>
            <a:off x="4526939" y="5413382"/>
            <a:ext cx="151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D4</a:t>
            </a:r>
            <a:r>
              <a:rPr lang="ru-RU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FC</a:t>
            </a:r>
            <a:r>
              <a:rPr lang="en-US" sz="2400" baseline="-25000"/>
              <a:t>1</a:t>
            </a:r>
            <a:r>
              <a:rPr lang="ru-RU" sz="2400" baseline="-25000"/>
              <a:t>6</a:t>
            </a: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B81FB9-3920-434B-8205-155BE8FFEF78}"/>
              </a:ext>
            </a:extLst>
          </p:cNvPr>
          <p:cNvSpPr txBox="1"/>
          <p:nvPr/>
        </p:nvSpPr>
        <p:spPr>
          <a:xfrm>
            <a:off x="3157409" y="620235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9</a:t>
            </a:r>
            <a:r>
              <a:rPr lang="en-US"/>
              <a:t>*</a:t>
            </a:r>
            <a:r>
              <a:rPr lang="ru-RU"/>
              <a:t>16*16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5738B6-7387-46AF-A104-47DEC116107C}"/>
              </a:ext>
            </a:extLst>
          </p:cNvPr>
          <p:cNvSpPr txBox="1"/>
          <p:nvPr/>
        </p:nvSpPr>
        <p:spPr>
          <a:xfrm>
            <a:off x="4157219" y="6202356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</a:t>
            </a:r>
            <a:r>
              <a:rPr lang="en-US"/>
              <a:t>*1</a:t>
            </a:r>
            <a:r>
              <a:rPr lang="ru-RU"/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03299B-E484-4EF3-9E69-B410BAD60194}"/>
              </a:ext>
            </a:extLst>
          </p:cNvPr>
          <p:cNvSpPr txBox="1"/>
          <p:nvPr/>
        </p:nvSpPr>
        <p:spPr>
          <a:xfrm>
            <a:off x="5040010" y="62023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4</a:t>
            </a:r>
            <a:r>
              <a:rPr lang="en-US"/>
              <a:t>*1</a:t>
            </a:r>
            <a:endParaRPr lang="ru-R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D04D09-45B5-4769-A45E-B7AD360F4067}"/>
              </a:ext>
            </a:extLst>
          </p:cNvPr>
          <p:cNvSpPr txBox="1"/>
          <p:nvPr/>
        </p:nvSpPr>
        <p:spPr>
          <a:xfrm>
            <a:off x="5804478" y="620235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</a:t>
            </a:r>
            <a:r>
              <a:rPr lang="en-US"/>
              <a:t>/16</a:t>
            </a:r>
            <a:endParaRPr lang="ru-RU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B8D3AB-EDB8-4D38-B521-E7983B56F03A}"/>
              </a:ext>
            </a:extLst>
          </p:cNvPr>
          <p:cNvSpPr txBox="1"/>
          <p:nvPr/>
        </p:nvSpPr>
        <p:spPr>
          <a:xfrm>
            <a:off x="6655689" y="620235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</a:t>
            </a:r>
            <a:r>
              <a:rPr lang="en-US"/>
              <a:t>/16/16</a:t>
            </a:r>
            <a:endParaRPr lang="ru-RU"/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A3C07638-F073-42CD-B40F-86BF72AD2CEC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3657707" y="5875047"/>
            <a:ext cx="1053576" cy="32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6BD7D7B9-0FF6-47E5-A633-AE6538C961CD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4495613" y="5875047"/>
            <a:ext cx="376439" cy="32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EF333667-1E97-4242-9986-F2E020A1B589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5052921" y="5885096"/>
            <a:ext cx="254150" cy="317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83909AC1-AE80-44A3-83B8-D2E565BA7C24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324226" y="5875047"/>
            <a:ext cx="792998" cy="32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65FF2061-2E2F-4AEB-A8B5-BE5AD1CC3D5D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5485000" y="5854951"/>
            <a:ext cx="1648545" cy="347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5E574AC-D3FC-4146-B21C-31A0C29D50D4}"/>
              </a:ext>
            </a:extLst>
          </p:cNvPr>
          <p:cNvSpPr txBox="1"/>
          <p:nvPr/>
        </p:nvSpPr>
        <p:spPr>
          <a:xfrm>
            <a:off x="8637477" y="3101589"/>
            <a:ext cx="1093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</a:t>
            </a:r>
            <a:r>
              <a:rPr lang="en-US" baseline="-25000"/>
              <a:t>16</a:t>
            </a:r>
            <a:r>
              <a:rPr lang="en-US"/>
              <a:t> = 10</a:t>
            </a:r>
            <a:r>
              <a:rPr lang="en-US" baseline="-25000"/>
              <a:t>1</a:t>
            </a:r>
            <a:r>
              <a:rPr lang="ru-RU" baseline="-25000"/>
              <a:t>0</a:t>
            </a:r>
            <a:endParaRPr lang="en-US"/>
          </a:p>
          <a:p>
            <a:r>
              <a:rPr lang="en-US" b="1"/>
              <a:t>B</a:t>
            </a:r>
            <a:r>
              <a:rPr lang="en-US" baseline="-25000"/>
              <a:t>16</a:t>
            </a:r>
            <a:r>
              <a:rPr lang="en-US"/>
              <a:t> = 11</a:t>
            </a:r>
            <a:r>
              <a:rPr lang="en-US" baseline="-25000"/>
              <a:t>1</a:t>
            </a:r>
            <a:r>
              <a:rPr lang="ru-RU" baseline="-25000"/>
              <a:t>0</a:t>
            </a:r>
            <a:endParaRPr lang="en-US"/>
          </a:p>
          <a:p>
            <a:r>
              <a:rPr lang="en-US" b="1"/>
              <a:t>C</a:t>
            </a:r>
            <a:r>
              <a:rPr lang="en-US" baseline="-25000"/>
              <a:t>16</a:t>
            </a:r>
            <a:r>
              <a:rPr lang="en-US"/>
              <a:t> = 12</a:t>
            </a:r>
            <a:r>
              <a:rPr lang="en-US" baseline="-25000"/>
              <a:t>1</a:t>
            </a:r>
            <a:r>
              <a:rPr lang="ru-RU" baseline="-25000"/>
              <a:t>0</a:t>
            </a:r>
            <a:endParaRPr lang="ru-R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2E3695-9820-4D9D-82F9-9D0A403BE4A6}"/>
              </a:ext>
            </a:extLst>
          </p:cNvPr>
          <p:cNvSpPr txBox="1"/>
          <p:nvPr/>
        </p:nvSpPr>
        <p:spPr>
          <a:xfrm>
            <a:off x="8637477" y="1219191"/>
            <a:ext cx="3084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128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10000000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80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9C57C906-8A81-4C89-9906-F0F458A9462B}"/>
              </a:ext>
            </a:extLst>
          </p:cNvPr>
          <p:cNvSpPr/>
          <p:nvPr/>
        </p:nvSpPr>
        <p:spPr>
          <a:xfrm>
            <a:off x="8467768" y="2160396"/>
            <a:ext cx="2863781" cy="44112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AC6B7B-DED2-496A-9273-FB3431CFA221}"/>
              </a:ext>
            </a:extLst>
          </p:cNvPr>
          <p:cNvSpPr txBox="1"/>
          <p:nvPr/>
        </p:nvSpPr>
        <p:spPr>
          <a:xfrm>
            <a:off x="8637477" y="2314023"/>
            <a:ext cx="3084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Дополнительные символы</a:t>
            </a: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16-ричной системе</a:t>
            </a: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счисления: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CEA1A6-4CD7-4091-8456-BBADC30F113D}"/>
              </a:ext>
            </a:extLst>
          </p:cNvPr>
          <p:cNvSpPr txBox="1"/>
          <p:nvPr/>
        </p:nvSpPr>
        <p:spPr>
          <a:xfrm>
            <a:off x="9835143" y="3101589"/>
            <a:ext cx="1099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</a:t>
            </a:r>
            <a:r>
              <a:rPr lang="en-US" baseline="-25000"/>
              <a:t>16</a:t>
            </a:r>
            <a:r>
              <a:rPr lang="en-US"/>
              <a:t> = 13</a:t>
            </a:r>
            <a:r>
              <a:rPr lang="en-US" baseline="-25000"/>
              <a:t>1</a:t>
            </a:r>
            <a:r>
              <a:rPr lang="ru-RU" baseline="-25000"/>
              <a:t>0</a:t>
            </a:r>
            <a:endParaRPr lang="en-US"/>
          </a:p>
          <a:p>
            <a:r>
              <a:rPr lang="en-US" b="1"/>
              <a:t>E</a:t>
            </a:r>
            <a:r>
              <a:rPr lang="en-US" baseline="-25000"/>
              <a:t>16</a:t>
            </a:r>
            <a:r>
              <a:rPr lang="en-US"/>
              <a:t> = 14</a:t>
            </a:r>
            <a:r>
              <a:rPr lang="en-US" baseline="-25000"/>
              <a:t>1</a:t>
            </a:r>
            <a:r>
              <a:rPr lang="ru-RU" baseline="-25000"/>
              <a:t>0</a:t>
            </a:r>
            <a:endParaRPr lang="en-US"/>
          </a:p>
          <a:p>
            <a:r>
              <a:rPr lang="en-US" b="1"/>
              <a:t>F</a:t>
            </a:r>
            <a:r>
              <a:rPr lang="en-US" baseline="-25000"/>
              <a:t>16</a:t>
            </a:r>
            <a:r>
              <a:rPr lang="en-US"/>
              <a:t> = 15</a:t>
            </a:r>
            <a:r>
              <a:rPr lang="en-US" baseline="-25000"/>
              <a:t>1</a:t>
            </a:r>
            <a:r>
              <a:rPr lang="ru-RU" baseline="-25000"/>
              <a:t>0</a:t>
            </a:r>
            <a:endParaRPr lang="ru-RU"/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6FBFBB89-F1A2-4766-9A00-7AF8FFEE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555" y="4245090"/>
            <a:ext cx="2030525" cy="214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1D0C8-246D-45D1-B6DF-B929F7496832}"/>
              </a:ext>
            </a:extLst>
          </p:cNvPr>
          <p:cNvSpPr txBox="1"/>
          <p:nvPr/>
        </p:nvSpPr>
        <p:spPr>
          <a:xfrm>
            <a:off x="3118807" y="470978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Как хранятся целые числа в компьютере?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4CC64-6743-445D-B5FE-F03B79E190DB}"/>
              </a:ext>
            </a:extLst>
          </p:cNvPr>
          <p:cNvSpPr txBox="1"/>
          <p:nvPr/>
        </p:nvSpPr>
        <p:spPr>
          <a:xfrm>
            <a:off x="3118807" y="940793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Бит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это ячейка памяти в компьютере, хранящая значение 0 или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39ED-3544-4B2B-B577-CB69A4121146}"/>
              </a:ext>
            </a:extLst>
          </p:cNvPr>
          <p:cNvSpPr txBox="1"/>
          <p:nvPr/>
        </p:nvSpPr>
        <p:spPr>
          <a:xfrm>
            <a:off x="3118807" y="1279347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Байт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ячейка памяти в компьютере, содержащая 8 бит. 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B57CADC-E357-4230-91A6-ECBC00A0B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295882"/>
              </p:ext>
            </p:extLst>
          </p:nvPr>
        </p:nvGraphicFramePr>
        <p:xfrm>
          <a:off x="3056154" y="1887220"/>
          <a:ext cx="83108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755969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427373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93172822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94278444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41077580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97533915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7360973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62265729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7738116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35421717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01886840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36350601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65572274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0362823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86627290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31626911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23585459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75909179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423098536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56040151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78613031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605395548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61966118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70645757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8497074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215116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6836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000138"/>
                  </a:ext>
                </a:extLst>
              </a:tr>
            </a:tbl>
          </a:graphicData>
        </a:graphic>
      </p:graphicFrame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7C387E9C-6CC1-4947-9B92-CBE3D0615AE0}"/>
              </a:ext>
            </a:extLst>
          </p:cNvPr>
          <p:cNvSpPr/>
          <p:nvPr/>
        </p:nvSpPr>
        <p:spPr>
          <a:xfrm rot="5400000">
            <a:off x="6661023" y="1111095"/>
            <a:ext cx="132397" cy="2598419"/>
          </a:xfrm>
          <a:prstGeom prst="rightBrace">
            <a:avLst>
              <a:gd name="adj1" fmla="val 44947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1B86E-D6C5-4127-951C-F1D49A627E61}"/>
              </a:ext>
            </a:extLst>
          </p:cNvPr>
          <p:cNvSpPr txBox="1"/>
          <p:nvPr/>
        </p:nvSpPr>
        <p:spPr>
          <a:xfrm>
            <a:off x="6437207" y="256254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байт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5CE10ED-7A63-4504-BE27-81C5646F43CD}"/>
              </a:ext>
            </a:extLst>
          </p:cNvPr>
          <p:cNvSpPr/>
          <p:nvPr/>
        </p:nvSpPr>
        <p:spPr>
          <a:xfrm>
            <a:off x="3118807" y="3553031"/>
            <a:ext cx="4891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Минимальное значение байта: 00000000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ru-RU" sz="1600" baseline="-2500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2096573-9860-475C-82DA-961714A10B89}"/>
              </a:ext>
            </a:extLst>
          </p:cNvPr>
          <p:cNvSpPr/>
          <p:nvPr/>
        </p:nvSpPr>
        <p:spPr>
          <a:xfrm>
            <a:off x="3118807" y="3926120"/>
            <a:ext cx="5182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Максимальное значение байта: 11111111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255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ru-RU" sz="1600" baseline="-25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6E220-042C-4A74-A7EB-1B687933DCCF}"/>
              </a:ext>
            </a:extLst>
          </p:cNvPr>
          <p:cNvSpPr txBox="1"/>
          <p:nvPr/>
        </p:nvSpPr>
        <p:spPr>
          <a:xfrm>
            <a:off x="3118807" y="3057790"/>
            <a:ext cx="633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Пусть мы хотим хранить в байте положительное число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057572-9C2C-4629-A99A-F66F15291F7F}"/>
              </a:ext>
            </a:extLst>
          </p:cNvPr>
          <p:cNvSpPr txBox="1"/>
          <p:nvPr/>
        </p:nvSpPr>
        <p:spPr>
          <a:xfrm>
            <a:off x="3118807" y="5058720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А если мы хотим хранить в байте также и отрицательные числа?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F27FCED-FA81-458F-9276-BF6CC09091CF}"/>
              </a:ext>
            </a:extLst>
          </p:cNvPr>
          <p:cNvSpPr/>
          <p:nvPr/>
        </p:nvSpPr>
        <p:spPr>
          <a:xfrm>
            <a:off x="3118808" y="5547875"/>
            <a:ext cx="7850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Пусть первый бит отвечает за знак.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Байт хранит значения от -128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до 127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 baseline="-2500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07C4424-7A74-4A09-895C-98D7177FEBBA}"/>
              </a:ext>
            </a:extLst>
          </p:cNvPr>
          <p:cNvSpPr/>
          <p:nvPr/>
        </p:nvSpPr>
        <p:spPr>
          <a:xfrm>
            <a:off x="3118808" y="4425118"/>
            <a:ext cx="7122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Тип данных: беззнаковое 1-байтовое целое 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unsigned byte,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uint8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1600" baseline="-2500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E982C3C-9131-4EF3-9E84-85C4B44630D7}"/>
              </a:ext>
            </a:extLst>
          </p:cNvPr>
          <p:cNvSpPr/>
          <p:nvPr/>
        </p:nvSpPr>
        <p:spPr>
          <a:xfrm>
            <a:off x="3125219" y="6017690"/>
            <a:ext cx="6474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Тип данных: 1-байтовое целое со знаком 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signed byte,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int8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1600" baseline="-25000"/>
          </a:p>
        </p:txBody>
      </p:sp>
    </p:spTree>
    <p:extLst>
      <p:ext uri="{BB962C8B-B14F-4D97-AF65-F5344CB8AC3E}">
        <p14:creationId xmlns:p14="http://schemas.microsoft.com/office/powerpoint/2010/main" val="274028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1D0C8-246D-45D1-B6DF-B929F7496832}"/>
              </a:ext>
            </a:extLst>
          </p:cNvPr>
          <p:cNvSpPr txBox="1"/>
          <p:nvPr/>
        </p:nvSpPr>
        <p:spPr>
          <a:xfrm>
            <a:off x="3118807" y="470978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Какие числа можно хранить в </a:t>
            </a:r>
            <a:r>
              <a:rPr lang="ru-RU">
                <a:solidFill>
                  <a:srgbClr val="008000"/>
                </a:solidFill>
              </a:rPr>
              <a:t>2</a:t>
            </a:r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 байтах?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5CE10ED-7A63-4504-BE27-81C5646F43CD}"/>
              </a:ext>
            </a:extLst>
          </p:cNvPr>
          <p:cNvSpPr/>
          <p:nvPr/>
        </p:nvSpPr>
        <p:spPr>
          <a:xfrm>
            <a:off x="3118807" y="960133"/>
            <a:ext cx="6123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Минимальное значение 2 байтов: 0000000000000000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ru-RU" sz="1600" baseline="-2500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2096573-9860-475C-82DA-961714A10B89}"/>
              </a:ext>
            </a:extLst>
          </p:cNvPr>
          <p:cNvSpPr/>
          <p:nvPr/>
        </p:nvSpPr>
        <p:spPr>
          <a:xfrm>
            <a:off x="3118807" y="1333222"/>
            <a:ext cx="6649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Максимальное значение 2 байтов: 1111111111111111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65535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ru-RU" sz="1600" baseline="-2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D2A9A-DB5B-41A1-83B1-AEB6F9524D1E}"/>
              </a:ext>
            </a:extLst>
          </p:cNvPr>
          <p:cNvSpPr txBox="1"/>
          <p:nvPr/>
        </p:nvSpPr>
        <p:spPr>
          <a:xfrm>
            <a:off x="3118807" y="1819132"/>
            <a:ext cx="42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Что происходит при переполнении?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C69CA8A-3619-4313-AA2C-70C046D88B2D}"/>
              </a:ext>
            </a:extLst>
          </p:cNvPr>
          <p:cNvSpPr/>
          <p:nvPr/>
        </p:nvSpPr>
        <p:spPr>
          <a:xfrm>
            <a:off x="3118807" y="2305042"/>
            <a:ext cx="4192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Пусть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имеет тип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uint8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значение 255.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8902A1B-9CAC-4FC8-B372-E3ADA03FAA21}"/>
              </a:ext>
            </a:extLst>
          </p:cNvPr>
          <p:cNvSpPr/>
          <p:nvPr/>
        </p:nvSpPr>
        <p:spPr>
          <a:xfrm>
            <a:off x="3118807" y="2760174"/>
            <a:ext cx="71913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Тогда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+ 1 =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0.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То есть при переполнении счет начинается с начала.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A1D004-448F-457C-B2D4-6A6049606458}"/>
              </a:ext>
            </a:extLst>
          </p:cNvPr>
          <p:cNvSpPr txBox="1"/>
          <p:nvPr/>
        </p:nvSpPr>
        <p:spPr>
          <a:xfrm>
            <a:off x="3118806" y="3244440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Сколько байт занимает целое число в языке </a:t>
            </a:r>
            <a:r>
              <a:rPr lang="en-US">
                <a:solidFill>
                  <a:srgbClr val="008000"/>
                </a:solidFill>
                <a:latin typeface="Raleway Medium" pitchFamily="2" charset="-52"/>
              </a:rPr>
              <a:t>python?</a:t>
            </a:r>
            <a:endParaRPr lang="ru-RU">
              <a:solidFill>
                <a:srgbClr val="008000"/>
              </a:solidFill>
              <a:latin typeface="Raleway Medium" pitchFamily="2" charset="-52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3826D0B-2E77-4337-AB6B-30240502A148}"/>
              </a:ext>
            </a:extLst>
          </p:cNvPr>
          <p:cNvSpPr/>
          <p:nvPr/>
        </p:nvSpPr>
        <p:spPr>
          <a:xfrm>
            <a:off x="3118806" y="3732705"/>
            <a:ext cx="8320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ru-RU"/>
              <a:t>В </a:t>
            </a:r>
            <a:r>
              <a:rPr lang="en-US"/>
              <a:t>python </a:t>
            </a:r>
            <a:r>
              <a:rPr lang="ru-RU"/>
              <a:t>целые числа </a:t>
            </a:r>
            <a:r>
              <a:rPr lang="ru-RU" b="1"/>
              <a:t>не имеют ограничения по размеру</a:t>
            </a:r>
            <a:r>
              <a:rPr lang="ru-RU"/>
              <a:t>. Чем больше становится</a:t>
            </a:r>
            <a:endParaRPr lang="en-US"/>
          </a:p>
          <a:p>
            <a:pPr fontAlgn="t"/>
            <a:r>
              <a:rPr lang="ru-RU"/>
              <a:t>число, тем больше памяти выделяется для его хранения.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06DCF7C-8B2D-4E7D-8DD8-45EBE94A569D}"/>
              </a:ext>
            </a:extLst>
          </p:cNvPr>
          <p:cNvSpPr/>
          <p:nvPr/>
        </p:nvSpPr>
        <p:spPr>
          <a:xfrm>
            <a:off x="3118806" y="4377360"/>
            <a:ext cx="8502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не касается библиотеки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так как в ней используются свои типы данных,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которые мы изучим позже.</a:t>
            </a:r>
          </a:p>
        </p:txBody>
      </p:sp>
    </p:spTree>
    <p:extLst>
      <p:ext uri="{BB962C8B-B14F-4D97-AF65-F5344CB8AC3E}">
        <p14:creationId xmlns:p14="http://schemas.microsoft.com/office/powerpoint/2010/main" val="411745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основы математики в программировании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Множества и числа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Системы счисления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Числа в программировании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Многомерные</a:t>
                      </a: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массивы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91D0C8-246D-45D1-B6DF-B929F7496832}"/>
              </a:ext>
            </a:extLst>
          </p:cNvPr>
          <p:cNvSpPr txBox="1"/>
          <p:nvPr/>
        </p:nvSpPr>
        <p:spPr>
          <a:xfrm>
            <a:off x="3118807" y="407739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А что насчет вещественных чисел</a:t>
            </a:r>
            <a:r>
              <a:rPr lang="en-US">
                <a:solidFill>
                  <a:srgbClr val="008000"/>
                </a:solidFill>
                <a:latin typeface="Raleway Medium" pitchFamily="2" charset="-52"/>
              </a:rPr>
              <a:t>?</a:t>
            </a:r>
            <a:endParaRPr lang="ru-RU">
              <a:solidFill>
                <a:srgbClr val="008000"/>
              </a:solidFill>
              <a:latin typeface="Raleway Medium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EB06334-B94E-4F0C-8552-C01986B6B461}"/>
              </a:ext>
            </a:extLst>
          </p:cNvPr>
          <p:cNvSpPr/>
          <p:nvPr/>
        </p:nvSpPr>
        <p:spPr>
          <a:xfrm>
            <a:off x="3118807" y="840310"/>
            <a:ext cx="6646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Число с плавающей запятой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(тип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float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python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занимает 8 байт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D8E28C4-3C7D-419B-AAEC-14F24AD36994}"/>
              </a:ext>
            </a:extLst>
          </p:cNvPr>
          <p:cNvSpPr/>
          <p:nvPr/>
        </p:nvSpPr>
        <p:spPr>
          <a:xfrm>
            <a:off x="3118807" y="1209642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Свойства: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593B6-04D0-48A9-A975-3A3807C3D0BA}"/>
              </a:ext>
            </a:extLst>
          </p:cNvPr>
          <p:cNvSpPr txBox="1"/>
          <p:nvPr/>
        </p:nvSpPr>
        <p:spPr>
          <a:xfrm>
            <a:off x="3118807" y="1578974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Чем больше число по модулю, тем ниже точность (число знаков после запятой):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81D439-C274-483B-A751-68D3DA10FC35}"/>
              </a:ext>
            </a:extLst>
          </p:cNvPr>
          <p:cNvSpPr txBox="1"/>
          <p:nvPr/>
        </p:nvSpPr>
        <p:spPr>
          <a:xfrm>
            <a:off x="3430300" y="1917528"/>
            <a:ext cx="8276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1/3     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0.3333333333333333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(точность – 16 знаков после запятой)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1e15/3   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333333333333333.3 (точность – 1 знак после запятой)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1e2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/3   #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равно 3333333333333333?????? (точность до миллионов,</a:t>
            </a:r>
          </a:p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последние знаки неизвестны)</a:t>
            </a:r>
            <a:endParaRPr lang="en-US" sz="1600"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A58214-CB13-49EF-AA13-6CB3C10DD860}"/>
              </a:ext>
            </a:extLst>
          </p:cNvPr>
          <p:cNvSpPr/>
          <p:nvPr/>
        </p:nvSpPr>
        <p:spPr>
          <a:xfrm>
            <a:off x="3510954" y="3178529"/>
            <a:ext cx="811472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«дальшие земли» в игре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Minecraft: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некорректная генерация игрового мира из-за</a:t>
            </a: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погрешности вычислений с плавающей запятой. Эта проблема появляется если игрок</a:t>
            </a: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находится очень далеко от начала координат.</a:t>
            </a:r>
          </a:p>
        </p:txBody>
      </p:sp>
      <p:pic>
        <p:nvPicPr>
          <p:cNvPr id="17" name="Picture 4" descr="https://gamepedia.cursecdn.com/minecraft_gamepedia/thumb/7/7e/InfdevFar.png/600px-InfdevFar.png?version=ae09143bc4e87d0bafc56179f7638e75">
            <a:extLst>
              <a:ext uri="{FF2B5EF4-FFF2-40B4-BE49-F238E27FC236}">
                <a16:creationId xmlns:a16="http://schemas.microsoft.com/office/drawing/2014/main" id="{6666D97F-8307-42B6-A6A9-9583952C6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392" y="4071964"/>
            <a:ext cx="3927192" cy="231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0B85AD9-4389-4984-BCD6-96CBAA8A13F6}"/>
              </a:ext>
            </a:extLst>
          </p:cNvPr>
          <p:cNvSpPr/>
          <p:nvPr/>
        </p:nvSpPr>
        <p:spPr>
          <a:xfrm>
            <a:off x="3430301" y="3074796"/>
            <a:ext cx="8195375" cy="35973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037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2500</TotalTime>
  <Words>4261</Words>
  <Application>Microsoft Office PowerPoint</Application>
  <PresentationFormat>Широкоэкранный</PresentationFormat>
  <Paragraphs>723</Paragraphs>
  <Slides>36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4" baseType="lpstr">
      <vt:lpstr>Raleway Medium</vt:lpstr>
      <vt:lpstr>Open Sans</vt:lpstr>
      <vt:lpstr>Calibri Light</vt:lpstr>
      <vt:lpstr>Consolas</vt:lpstr>
      <vt:lpstr>Raleway Light</vt:lpstr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Oleg</cp:lastModifiedBy>
  <cp:revision>1050</cp:revision>
  <dcterms:created xsi:type="dcterms:W3CDTF">2021-01-18T11:19:27Z</dcterms:created>
  <dcterms:modified xsi:type="dcterms:W3CDTF">2021-02-24T07:46:29Z</dcterms:modified>
</cp:coreProperties>
</file>